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929" y="268160"/>
            <a:ext cx="8404860" cy="162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929" y="1880298"/>
            <a:ext cx="8494395" cy="4433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7.jpe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6" Type="http://schemas.openxmlformats.org/officeDocument/2006/relationships/image" Target="../media/image83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34" Type="http://schemas.openxmlformats.org/officeDocument/2006/relationships/image" Target="../media/image12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38" Type="http://schemas.openxmlformats.org/officeDocument/2006/relationships/image" Target="../media/image127.jpe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25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31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420234" y="2102802"/>
            <a:ext cx="433959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5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0" y="76202"/>
            <a:ext cx="9144000" cy="6857998"/>
            <a:chOff x="0" y="76202"/>
            <a:chExt cx="9144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914400"/>
              <a:ext cx="9144000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202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sz="3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ФОРМИРОВАНИЕ ПРАВИЛЬНОЙ ОСАНКИ</a:t>
              </a:r>
            </a:p>
            <a:p>
              <a:pPr algn="ctr"/>
              <a:r>
                <a:rPr lang="ru-RU" sz="3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</a:p>
            <a:p>
              <a:pPr algn="ctr"/>
              <a:r>
                <a:rPr lang="ru-RU" sz="3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ПРОФИЛАКТИКА ЕЁ НАРУШЕНИЙ</a:t>
              </a:r>
              <a:endParaRPr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867400" y="2038286"/>
              <a:ext cx="423862" cy="481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91500" y="2038286"/>
              <a:ext cx="442912" cy="481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850" y="2038286"/>
              <a:ext cx="376237" cy="481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91525" y="2038286"/>
              <a:ext cx="442912" cy="481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4875" y="2038286"/>
              <a:ext cx="376237" cy="481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69" y="55752"/>
            <a:ext cx="1657202" cy="210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75" y="0"/>
            <a:ext cx="8620125" cy="35833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388620" indent="400685">
              <a:lnSpc>
                <a:spcPct val="101200"/>
              </a:lnSpc>
              <a:spcBef>
                <a:spcPts val="1345"/>
              </a:spcBef>
            </a:pP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Диагностика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нарушений</a:t>
            </a:r>
            <a:r>
              <a:rPr sz="17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r>
              <a:rPr sz="17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основывается</a:t>
            </a:r>
            <a:r>
              <a:rPr sz="17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7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Trebuchet MS"/>
                <a:cs typeface="Trebuchet MS"/>
              </a:rPr>
              <a:t>визуальном</a:t>
            </a:r>
            <a:r>
              <a:rPr sz="17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осмотре.</a:t>
            </a:r>
            <a:r>
              <a:rPr sz="17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Однако  </a:t>
            </a: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подтверждения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диагноза </a:t>
            </a:r>
            <a:r>
              <a:rPr sz="1700" spc="2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обязательном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порядке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назначается  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рентгенографическое</a:t>
            </a:r>
            <a:r>
              <a:rPr sz="17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исследование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позвоночника,</a:t>
            </a:r>
            <a:r>
              <a:rPr sz="17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Trebuchet MS"/>
                <a:cs typeface="Trebuchet MS"/>
              </a:rPr>
              <a:t>КТ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17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МРТ.</a:t>
            </a:r>
            <a:endParaRPr sz="1700">
              <a:latin typeface="Trebuchet MS"/>
              <a:cs typeface="Trebuchet MS"/>
            </a:endParaRPr>
          </a:p>
          <a:p>
            <a:pPr marL="413384">
              <a:lnSpc>
                <a:spcPts val="2025"/>
              </a:lnSpc>
            </a:pPr>
            <a:r>
              <a:rPr sz="1700" spc="30" dirty="0">
                <a:solidFill>
                  <a:srgbClr val="FFFFFF"/>
                </a:solidFill>
                <a:latin typeface="Trebuchet MS"/>
                <a:cs typeface="Trebuchet MS"/>
              </a:rPr>
              <a:t>Визуально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признаком</a:t>
            </a:r>
            <a:r>
              <a:rPr sz="17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того,</a:t>
            </a:r>
            <a:r>
              <a:rPr sz="17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осанка</a:t>
            </a:r>
            <a:r>
              <a:rPr sz="1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начала</a:t>
            </a:r>
            <a:r>
              <a:rPr sz="17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неправильно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формироваться,</a:t>
            </a:r>
            <a:endParaRPr sz="1700">
              <a:latin typeface="Trebuchet MS"/>
              <a:cs typeface="Trebuchet MS"/>
            </a:endParaRPr>
          </a:p>
          <a:p>
            <a:pPr marL="12700" marR="755650">
              <a:lnSpc>
                <a:spcPts val="2030"/>
              </a:lnSpc>
              <a:spcBef>
                <a:spcPts val="70"/>
              </a:spcBef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является</a:t>
            </a:r>
            <a:r>
              <a:rPr sz="1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асимметричность</a:t>
            </a:r>
            <a:r>
              <a:rPr sz="1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тела</a:t>
            </a:r>
            <a:r>
              <a:rPr sz="17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ребенка.</a:t>
            </a:r>
            <a:r>
              <a:rPr sz="17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1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rebuchet MS"/>
                <a:cs typeface="Trebuchet MS"/>
              </a:rPr>
              <a:t>более</a:t>
            </a:r>
            <a:r>
              <a:rPr sz="17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точной</a:t>
            </a:r>
            <a:r>
              <a:rPr sz="17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установки</a:t>
            </a:r>
            <a:r>
              <a:rPr sz="17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степени  </a:t>
            </a: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асимметричности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проводиться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измерение</a:t>
            </a:r>
            <a:r>
              <a:rPr sz="17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расстояния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между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углами</a:t>
            </a:r>
            <a:endParaRPr sz="1700">
              <a:latin typeface="Trebuchet MS"/>
              <a:cs typeface="Trebuchet MS"/>
            </a:endParaRPr>
          </a:p>
          <a:p>
            <a:pPr marL="12700" marR="868044">
              <a:lnSpc>
                <a:spcPts val="2030"/>
              </a:lnSpc>
              <a:spcBef>
                <a:spcPts val="70"/>
              </a:spcBef>
            </a:pPr>
            <a:r>
              <a:rPr sz="1700" spc="20" dirty="0">
                <a:solidFill>
                  <a:srgbClr val="FFFFFF"/>
                </a:solidFill>
                <a:latin typeface="Trebuchet MS"/>
                <a:cs typeface="Trebuchet MS"/>
              </a:rPr>
              <a:t>лопаток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7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седьмым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шейным</a:t>
            </a:r>
            <a:r>
              <a:rPr sz="1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позвонком,</a:t>
            </a:r>
            <a:r>
              <a:rPr sz="17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расстояние</a:t>
            </a:r>
            <a:r>
              <a:rPr sz="17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rebuchet MS"/>
                <a:cs typeface="Trebuchet MS"/>
              </a:rPr>
              <a:t>между</a:t>
            </a:r>
            <a:r>
              <a:rPr sz="17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лопатками,</a:t>
            </a:r>
            <a:r>
              <a:rPr sz="17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расчет  </a:t>
            </a: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плечевого</a:t>
            </a:r>
            <a:r>
              <a:rPr sz="17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индекса.</a:t>
            </a:r>
            <a:endParaRPr sz="1700">
              <a:latin typeface="Trebuchet MS"/>
              <a:cs typeface="Trebuchet MS"/>
            </a:endParaRPr>
          </a:p>
          <a:p>
            <a:pPr marL="413384">
              <a:lnSpc>
                <a:spcPts val="1955"/>
              </a:lnSpc>
            </a:pPr>
            <a:r>
              <a:rPr sz="1700" spc="-15" dirty="0">
                <a:solidFill>
                  <a:srgbClr val="FFFFFF"/>
                </a:solidFill>
                <a:latin typeface="Trebuchet MS"/>
                <a:cs typeface="Trebuchet MS"/>
              </a:rPr>
              <a:t>Рентгенографические</a:t>
            </a:r>
            <a:r>
              <a:rPr sz="1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методики</a:t>
            </a:r>
            <a:r>
              <a:rPr sz="17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позволяют</a:t>
            </a:r>
            <a:r>
              <a:rPr sz="17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rebuchet MS"/>
                <a:cs typeface="Trebuchet MS"/>
              </a:rPr>
              <a:t>оценить</a:t>
            </a:r>
            <a:r>
              <a:rPr sz="17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тяжесть</a:t>
            </a:r>
            <a:r>
              <a:rPr sz="17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изменений,</a:t>
            </a:r>
            <a:r>
              <a:rPr sz="17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endParaRPr sz="1700">
              <a:latin typeface="Trebuchet MS"/>
              <a:cs typeface="Trebuchet MS"/>
            </a:endParaRPr>
          </a:p>
          <a:p>
            <a:pPr marL="12700" marR="466090">
              <a:lnSpc>
                <a:spcPts val="2030"/>
              </a:lnSpc>
              <a:spcBef>
                <a:spcPts val="70"/>
              </a:spcBef>
            </a:pP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также</a:t>
            </a:r>
            <a:r>
              <a:rPr sz="17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rebuchet MS"/>
                <a:cs typeface="Trebuchet MS"/>
              </a:rPr>
              <a:t>исключить</a:t>
            </a:r>
            <a:r>
              <a:rPr sz="17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ошибки,</a:t>
            </a:r>
            <a:r>
              <a:rPr sz="17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rebuchet MS"/>
                <a:cs typeface="Trebuchet MS"/>
              </a:rPr>
              <a:t>вызванные</a:t>
            </a:r>
            <a:r>
              <a:rPr sz="17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чрезмерной</a:t>
            </a:r>
            <a:r>
              <a:rPr sz="1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субъективностью</a:t>
            </a:r>
            <a:r>
              <a:rPr sz="17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Trebuchet MS"/>
                <a:cs typeface="Trebuchet MS"/>
              </a:rPr>
              <a:t>визуального  </a:t>
            </a:r>
            <a:r>
              <a:rPr sz="1700" spc="-25" dirty="0">
                <a:solidFill>
                  <a:srgbClr val="FFFFFF"/>
                </a:solidFill>
                <a:latin typeface="Trebuchet MS"/>
                <a:cs typeface="Trebuchet MS"/>
              </a:rPr>
              <a:t>метода</a:t>
            </a:r>
            <a:r>
              <a:rPr sz="17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диагностики.</a:t>
            </a:r>
            <a:r>
              <a:rPr sz="17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7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снимках</a:t>
            </a:r>
            <a:r>
              <a:rPr sz="17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отчетливо</a:t>
            </a:r>
            <a:r>
              <a:rPr sz="17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rebuchet MS"/>
                <a:cs typeface="Trebuchet MS"/>
              </a:rPr>
              <a:t>видны</a:t>
            </a:r>
            <a:r>
              <a:rPr sz="1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пораженные</a:t>
            </a:r>
            <a:r>
              <a:rPr sz="17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участки,</a:t>
            </a:r>
            <a:r>
              <a:rPr sz="17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также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035"/>
              </a:lnSpc>
            </a:pPr>
            <a:r>
              <a:rPr sz="1700" spc="15" dirty="0">
                <a:solidFill>
                  <a:srgbClr val="FFFFFF"/>
                </a:solidFill>
                <a:latin typeface="Trebuchet MS"/>
                <a:cs typeface="Trebuchet MS"/>
              </a:rPr>
              <a:t>изменения</a:t>
            </a:r>
            <a:r>
              <a:rPr sz="17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Trebuchet MS"/>
                <a:cs typeface="Trebuchet MS"/>
              </a:rPr>
              <a:t>позвонков,</a:t>
            </a:r>
            <a:r>
              <a:rPr sz="17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rebuchet MS"/>
                <a:cs typeface="Trebuchet MS"/>
              </a:rPr>
              <a:t>вызванные</a:t>
            </a:r>
            <a:r>
              <a:rPr sz="17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rebuchet MS"/>
                <a:cs typeface="Trebuchet MS"/>
              </a:rPr>
              <a:t>искривлением.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5550" y="3648075"/>
            <a:ext cx="3933825" cy="296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55" y="55752"/>
            <a:ext cx="3821878" cy="23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367" y="0"/>
            <a:ext cx="8477250" cy="409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191135" indent="400050">
              <a:lnSpc>
                <a:spcPct val="110100"/>
              </a:lnSpc>
              <a:spcBef>
                <a:spcPts val="135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начальных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стадиях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болезни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возможно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остановить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прогрессирование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нарушений,</a:t>
            </a:r>
            <a:r>
              <a:rPr sz="1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исправить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осанку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ребенка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дома.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Необходимо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следить,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чтобы 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малыш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всегда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ровно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держал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спину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не находился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длительно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одном 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положении.</a:t>
            </a:r>
            <a:endParaRPr sz="1800">
              <a:latin typeface="Trebuchet MS"/>
              <a:cs typeface="Trebuchet MS"/>
            </a:endParaRPr>
          </a:p>
          <a:p>
            <a:pPr marL="12700" marR="426084" indent="400050">
              <a:lnSpc>
                <a:spcPct val="110100"/>
              </a:lnSpc>
              <a:spcBef>
                <a:spcPts val="25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Разумеется,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ребенок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должен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заниматься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физкультурой.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домашних  условиях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будет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достаточно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ежедневной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зарядки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некоторых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гимнастических</a:t>
            </a: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упражнений.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Также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программу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занятий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следует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включить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вис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турнике.</a:t>
            </a:r>
            <a:endParaRPr sz="1800">
              <a:latin typeface="Trebuchet MS"/>
              <a:cs typeface="Trebuchet MS"/>
            </a:endParaRPr>
          </a:p>
          <a:p>
            <a:pPr marL="12700" marR="477520" indent="400050">
              <a:lnSpc>
                <a:spcPct val="110100"/>
              </a:lnSpc>
              <a:spcBef>
                <a:spcPts val="30"/>
              </a:spcBef>
            </a:pP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Спать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следует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спине,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жесткой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кровати.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Подушка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должна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быть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плоской.</a:t>
            </a:r>
            <a:r>
              <a:rPr sz="1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этом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достигается</a:t>
            </a:r>
            <a:r>
              <a:rPr sz="18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оптимальное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положение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спины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снимается  напряжение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мышц. Использовать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кровати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панцирной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сеткой или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чрезмерно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мягкими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матрасами</a:t>
            </a:r>
            <a:r>
              <a:rPr sz="1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недопустимо.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0" y="4143373"/>
            <a:ext cx="5572125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23761"/>
            <a:ext cx="3948429" cy="328930"/>
            <a:chOff x="114300" y="123761"/>
            <a:chExt cx="3948429" cy="328930"/>
          </a:xfrm>
        </p:grpSpPr>
        <p:sp>
          <p:nvSpPr>
            <p:cNvPr id="3" name="object 3"/>
            <p:cNvSpPr/>
            <p:nvPr/>
          </p:nvSpPr>
          <p:spPr>
            <a:xfrm>
              <a:off x="114300" y="123761"/>
              <a:ext cx="3948176" cy="328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090" y="153542"/>
              <a:ext cx="3878237" cy="2571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1932" y="0"/>
            <a:ext cx="8528685" cy="415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rebuchet MS"/>
              <a:cs typeface="Trebuchet MS"/>
            </a:endParaRPr>
          </a:p>
          <a:p>
            <a:pPr marL="12700" marR="337820" indent="915035">
              <a:lnSpc>
                <a:spcPct val="100800"/>
              </a:lnSpc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Лечебная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физическая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культура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(ЛФК) </a:t>
            </a:r>
            <a:r>
              <a:rPr sz="1800" spc="480" dirty="0">
                <a:solidFill>
                  <a:srgbClr val="FFFFFF"/>
                </a:solidFill>
                <a:latin typeface="Trebuchet MS"/>
                <a:cs typeface="Trebuchet MS"/>
              </a:rPr>
              <a:t>—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медицинская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дисциплина,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применяющая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средства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физической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культуры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(в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основном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физические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упражнения)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целью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лечения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реабилитации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больных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инвалидов,</a:t>
            </a:r>
            <a:r>
              <a:rPr sz="1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также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профилактики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заболеваний.</a:t>
            </a:r>
            <a:endParaRPr sz="1800">
              <a:latin typeface="Trebuchet MS"/>
              <a:cs typeface="Trebuchet MS"/>
            </a:endParaRPr>
          </a:p>
          <a:p>
            <a:pPr marL="927735">
              <a:lnSpc>
                <a:spcPts val="2100"/>
              </a:lnSpc>
            </a:pP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Применение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физических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упражнений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помогает решить</a:t>
            </a:r>
            <a:r>
              <a:rPr sz="18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следующие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задачи:</a:t>
            </a:r>
            <a:endParaRPr sz="1800">
              <a:latin typeface="Trebuchet MS"/>
              <a:cs typeface="Trebuchet MS"/>
            </a:endParaRPr>
          </a:p>
          <a:p>
            <a:pPr marL="127000" marR="627380" indent="-114300" algn="just">
              <a:lnSpc>
                <a:spcPts val="2180"/>
              </a:lnSpc>
              <a:spcBef>
                <a:spcPts val="75"/>
              </a:spcBef>
              <a:buFont typeface="Arial"/>
              <a:buChar char="•"/>
              <a:tabLst>
                <a:tab pos="146050" algn="l"/>
              </a:tabLst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улучшить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физическое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развитие,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стимулировать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работу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органов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систем,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нормализовать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протекание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нервных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процессов,</a:t>
            </a:r>
            <a:r>
              <a:rPr sz="1800" spc="-3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повысить</a:t>
            </a:r>
            <a:r>
              <a:rPr sz="1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эмоциональное 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состояние;</a:t>
            </a:r>
            <a:endParaRPr sz="1800">
              <a:latin typeface="Trebuchet MS"/>
              <a:cs typeface="Trebuchet MS"/>
            </a:endParaRPr>
          </a:p>
          <a:p>
            <a:pPr marL="146050" indent="-133350">
              <a:lnSpc>
                <a:spcPts val="2025"/>
              </a:lnSpc>
              <a:buFont typeface="Arial"/>
              <a:buChar char="•"/>
              <a:tabLst>
                <a:tab pos="146050" algn="l"/>
              </a:tabLst>
            </a:pP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выработать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силовую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общую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выносливость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мышц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туловища,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укрепить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(а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ряде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случаев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создать)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мышечный</a:t>
            </a:r>
            <a:r>
              <a:rPr sz="18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корсет;</a:t>
            </a:r>
            <a:endParaRPr sz="1800">
              <a:latin typeface="Trebuchet MS"/>
              <a:cs typeface="Trebuchet MS"/>
            </a:endParaRPr>
          </a:p>
          <a:p>
            <a:pPr marL="146050" indent="-1333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46050" algn="l"/>
              </a:tabLst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исправить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имеющийся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дефект</a:t>
            </a:r>
            <a:r>
              <a:rPr sz="1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осанки;</a:t>
            </a:r>
            <a:endParaRPr sz="1800">
              <a:latin typeface="Trebuchet MS"/>
              <a:cs typeface="Trebuchet MS"/>
            </a:endParaRPr>
          </a:p>
          <a:p>
            <a:pPr marL="146050" indent="-1333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46050" algn="l"/>
              </a:tabLst>
            </a:pP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сформировать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закрепить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навык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правильной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625" y="4143375"/>
            <a:ext cx="3429000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75" y="323786"/>
            <a:ext cx="8652510" cy="2286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400685">
              <a:lnSpc>
                <a:spcPct val="110400"/>
              </a:lnSpc>
              <a:spcBef>
                <a:spcPts val="114"/>
              </a:spcBef>
            </a:pPr>
            <a:r>
              <a:rPr sz="1800" spc="-5" dirty="0"/>
              <a:t>Одной </a:t>
            </a:r>
            <a:r>
              <a:rPr sz="1800" spc="10" dirty="0"/>
              <a:t>из </a:t>
            </a:r>
            <a:r>
              <a:rPr sz="1800" spc="-5" dirty="0"/>
              <a:t>разновидностей </a:t>
            </a:r>
            <a:r>
              <a:rPr sz="1800" spc="-20" dirty="0"/>
              <a:t>лечебной </a:t>
            </a:r>
            <a:r>
              <a:rPr sz="1800" spc="10" dirty="0"/>
              <a:t>гимнастики </a:t>
            </a:r>
            <a:r>
              <a:rPr sz="1800" dirty="0"/>
              <a:t>является </a:t>
            </a:r>
            <a:r>
              <a:rPr sz="1800" spc="5" dirty="0"/>
              <a:t>корригирующая  </a:t>
            </a:r>
            <a:r>
              <a:rPr sz="1800" spc="-5" dirty="0"/>
              <a:t>гимнастика,</a:t>
            </a:r>
            <a:r>
              <a:rPr sz="1800" spc="-245" dirty="0"/>
              <a:t> </a:t>
            </a:r>
            <a:r>
              <a:rPr sz="1800" spc="10" dirty="0"/>
              <a:t>которая</a:t>
            </a:r>
            <a:r>
              <a:rPr sz="1800" spc="-204" dirty="0"/>
              <a:t> </a:t>
            </a:r>
            <a:r>
              <a:rPr sz="1800" spc="-5" dirty="0"/>
              <a:t>проводится</a:t>
            </a:r>
            <a:r>
              <a:rPr sz="1800" spc="-50" dirty="0"/>
              <a:t> </a:t>
            </a:r>
            <a:r>
              <a:rPr sz="1800" spc="-100" dirty="0"/>
              <a:t>с</a:t>
            </a:r>
            <a:r>
              <a:rPr sz="1800" spc="-135" dirty="0"/>
              <a:t> </a:t>
            </a:r>
            <a:r>
              <a:rPr sz="1800" dirty="0"/>
              <a:t>целью</a:t>
            </a:r>
            <a:r>
              <a:rPr sz="1800" spc="-40" dirty="0"/>
              <a:t> </a:t>
            </a:r>
            <a:r>
              <a:rPr sz="1800" spc="-10" dirty="0"/>
              <a:t>укрепления</a:t>
            </a:r>
            <a:r>
              <a:rPr sz="1800" spc="-60" dirty="0"/>
              <a:t> </a:t>
            </a:r>
            <a:r>
              <a:rPr sz="1800" spc="10" dirty="0"/>
              <a:t>мышц,</a:t>
            </a:r>
            <a:r>
              <a:rPr sz="1800" spc="-240" dirty="0"/>
              <a:t> </a:t>
            </a:r>
            <a:r>
              <a:rPr sz="1800" spc="-5" dirty="0"/>
              <a:t>суставов</a:t>
            </a:r>
            <a:r>
              <a:rPr sz="1800" spc="-210" dirty="0"/>
              <a:t> </a:t>
            </a:r>
            <a:r>
              <a:rPr sz="1800" spc="30" dirty="0"/>
              <a:t>и</a:t>
            </a:r>
            <a:r>
              <a:rPr sz="1800" spc="-175" dirty="0"/>
              <a:t> </a:t>
            </a:r>
            <a:r>
              <a:rPr sz="1800" spc="5" dirty="0"/>
              <a:t>связок</a:t>
            </a:r>
            <a:r>
              <a:rPr sz="1800" spc="-145" dirty="0"/>
              <a:t> </a:t>
            </a:r>
            <a:r>
              <a:rPr sz="1800" spc="-60" dirty="0"/>
              <a:t>и,  </a:t>
            </a:r>
            <a:r>
              <a:rPr sz="1800" spc="20" dirty="0"/>
              <a:t>как</a:t>
            </a:r>
            <a:r>
              <a:rPr sz="1800" spc="-75" dirty="0"/>
              <a:t> </a:t>
            </a:r>
            <a:r>
              <a:rPr sz="1800" spc="-45" dirty="0"/>
              <a:t>следствие,</a:t>
            </a:r>
            <a:r>
              <a:rPr sz="1800" spc="-315" dirty="0"/>
              <a:t> </a:t>
            </a:r>
            <a:r>
              <a:rPr sz="1800" spc="-10" dirty="0"/>
              <a:t>исправления</a:t>
            </a:r>
            <a:r>
              <a:rPr sz="1800" spc="-120" dirty="0"/>
              <a:t> </a:t>
            </a:r>
            <a:r>
              <a:rPr sz="1800" spc="10" dirty="0"/>
              <a:t>некоторых</a:t>
            </a:r>
            <a:r>
              <a:rPr sz="1800" spc="-110" dirty="0"/>
              <a:t> </a:t>
            </a:r>
            <a:r>
              <a:rPr sz="1800" spc="-40" dirty="0"/>
              <a:t>дефектов</a:t>
            </a:r>
            <a:r>
              <a:rPr sz="1800" spc="-35" dirty="0"/>
              <a:t> </a:t>
            </a:r>
            <a:r>
              <a:rPr sz="1800" spc="5" dirty="0"/>
              <a:t>опорно-двигательного</a:t>
            </a:r>
            <a:r>
              <a:rPr sz="1800" spc="-204" dirty="0"/>
              <a:t> </a:t>
            </a:r>
            <a:r>
              <a:rPr sz="1800" spc="5" dirty="0"/>
              <a:t>аппарата  </a:t>
            </a:r>
            <a:r>
              <a:rPr sz="1800" spc="30" dirty="0"/>
              <a:t>и </a:t>
            </a:r>
            <a:r>
              <a:rPr sz="1800" spc="-20" dirty="0"/>
              <a:t>лечения </a:t>
            </a:r>
            <a:r>
              <a:rPr sz="1800" spc="-15" dirty="0"/>
              <a:t>их </a:t>
            </a:r>
            <a:r>
              <a:rPr sz="1800" spc="5" dirty="0"/>
              <a:t>начальных </a:t>
            </a:r>
            <a:r>
              <a:rPr sz="1800" spc="-80" dirty="0"/>
              <a:t>форм: </a:t>
            </a:r>
            <a:r>
              <a:rPr sz="1800" dirty="0"/>
              <a:t>нарушения </a:t>
            </a:r>
            <a:r>
              <a:rPr sz="1800" spc="-20" dirty="0"/>
              <a:t>осанки, </a:t>
            </a:r>
            <a:r>
              <a:rPr sz="1800" spc="-5" dirty="0"/>
              <a:t>искривления </a:t>
            </a:r>
            <a:r>
              <a:rPr sz="1800" spc="10" dirty="0"/>
              <a:t>позвоночника,  </a:t>
            </a:r>
            <a:r>
              <a:rPr sz="1800" dirty="0"/>
              <a:t>плоскостопия.</a:t>
            </a:r>
            <a:endParaRPr sz="1800"/>
          </a:p>
          <a:p>
            <a:pPr marL="12700" marR="276860" indent="400685">
              <a:lnSpc>
                <a:spcPts val="1950"/>
              </a:lnSpc>
              <a:spcBef>
                <a:spcPts val="35"/>
              </a:spcBef>
            </a:pPr>
            <a:r>
              <a:rPr sz="1800" spc="5" dirty="0"/>
              <a:t>Корригирующая гимнастика </a:t>
            </a:r>
            <a:r>
              <a:rPr sz="1800" spc="240" dirty="0"/>
              <a:t>– </a:t>
            </a:r>
            <a:r>
              <a:rPr sz="1800" dirty="0"/>
              <a:t>это </a:t>
            </a:r>
            <a:r>
              <a:rPr sz="1800" spc="-15" dirty="0"/>
              <a:t>комплекс </a:t>
            </a:r>
            <a:r>
              <a:rPr sz="1800" spc="-5" dirty="0"/>
              <a:t>специальных </a:t>
            </a:r>
            <a:r>
              <a:rPr sz="1800" spc="-15" dirty="0"/>
              <a:t>упражнений,  </a:t>
            </a:r>
            <a:r>
              <a:rPr sz="1800" spc="5" dirty="0"/>
              <a:t>направленных</a:t>
            </a:r>
            <a:r>
              <a:rPr sz="1800" spc="-125" dirty="0"/>
              <a:t> </a:t>
            </a:r>
            <a:r>
              <a:rPr sz="1800" spc="-5" dirty="0"/>
              <a:t>на</a:t>
            </a:r>
            <a:r>
              <a:rPr sz="1800" spc="-55" dirty="0"/>
              <a:t> </a:t>
            </a:r>
            <a:r>
              <a:rPr sz="1800" spc="-30" dirty="0"/>
              <a:t>формирование</a:t>
            </a:r>
            <a:r>
              <a:rPr sz="1800" spc="-35" dirty="0"/>
              <a:t> </a:t>
            </a:r>
            <a:r>
              <a:rPr sz="1800" spc="5" dirty="0"/>
              <a:t>правильной</a:t>
            </a:r>
            <a:r>
              <a:rPr sz="1800" spc="-75" dirty="0"/>
              <a:t> </a:t>
            </a:r>
            <a:r>
              <a:rPr sz="1800" dirty="0"/>
              <a:t>осанки</a:t>
            </a:r>
            <a:r>
              <a:rPr sz="1800" spc="-150" dirty="0"/>
              <a:t> </a:t>
            </a:r>
            <a:r>
              <a:rPr sz="1800" spc="30" dirty="0"/>
              <a:t>и</a:t>
            </a:r>
            <a:r>
              <a:rPr sz="1800" spc="-10" dirty="0"/>
              <a:t> </a:t>
            </a:r>
            <a:r>
              <a:rPr sz="1800" spc="-15" dirty="0"/>
              <a:t>устранение</a:t>
            </a:r>
            <a:r>
              <a:rPr sz="1800" spc="-140" dirty="0"/>
              <a:t> </a:t>
            </a:r>
            <a:r>
              <a:rPr sz="1800" spc="-35" dirty="0"/>
              <a:t>деформаций  </a:t>
            </a:r>
            <a:r>
              <a:rPr sz="1800" spc="5" dirty="0"/>
              <a:t>опорно-двигательного</a:t>
            </a:r>
            <a:r>
              <a:rPr sz="1800" spc="-220" dirty="0"/>
              <a:t> </a:t>
            </a:r>
            <a:r>
              <a:rPr sz="1800" spc="-10" dirty="0"/>
              <a:t>аппарата.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95250" y="28511"/>
            <a:ext cx="3700779" cy="309880"/>
            <a:chOff x="95250" y="28511"/>
            <a:chExt cx="3700779" cy="309880"/>
          </a:xfrm>
        </p:grpSpPr>
        <p:sp>
          <p:nvSpPr>
            <p:cNvPr id="4" name="object 4"/>
            <p:cNvSpPr/>
            <p:nvPr/>
          </p:nvSpPr>
          <p:spPr>
            <a:xfrm>
              <a:off x="95250" y="28511"/>
              <a:ext cx="2157476" cy="3095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22" y="55752"/>
              <a:ext cx="2088559" cy="233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9325" y="76136"/>
              <a:ext cx="1576324" cy="204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2820" y="100710"/>
              <a:ext cx="1505077" cy="133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98691" y="0"/>
            <a:ext cx="1951989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5130" indent="-39306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5130" algn="l"/>
                <a:tab pos="4057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6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2675" y="3067050"/>
            <a:ext cx="4438650" cy="3324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4" y="32130"/>
            <a:ext cx="5312093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29" y="0"/>
            <a:ext cx="8548370" cy="677100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150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1009650" indent="400050">
              <a:lnSpc>
                <a:spcPts val="2030"/>
              </a:lnSpc>
              <a:spcBef>
                <a:spcPts val="1250"/>
              </a:spcBef>
            </a:pP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Среди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особенностей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корригирующей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гимнастики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прежде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всего</a:t>
            </a:r>
            <a:r>
              <a:rPr sz="1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сле-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дует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отметить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следующие:</a:t>
            </a:r>
            <a:endParaRPr sz="1800">
              <a:latin typeface="Trebuchet MS"/>
              <a:cs typeface="Trebuchet MS"/>
            </a:endParaRPr>
          </a:p>
          <a:p>
            <a:pPr marL="412750" indent="-400685">
              <a:lnSpc>
                <a:spcPts val="1800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длительность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занятий;</a:t>
            </a:r>
            <a:endParaRPr sz="1800">
              <a:latin typeface="Trebuchet MS"/>
              <a:cs typeface="Trebuchet MS"/>
            </a:endParaRPr>
          </a:p>
          <a:p>
            <a:pPr marL="412750" indent="-400685">
              <a:lnSpc>
                <a:spcPts val="1914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систематичность;</a:t>
            </a:r>
            <a:endParaRPr sz="1800">
              <a:latin typeface="Trebuchet MS"/>
              <a:cs typeface="Trebuchet MS"/>
            </a:endParaRPr>
          </a:p>
          <a:p>
            <a:pPr marL="412750" indent="-400685">
              <a:lnSpc>
                <a:spcPts val="1914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использование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специальных</a:t>
            </a:r>
            <a:r>
              <a:rPr sz="1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упражнений.</a:t>
            </a:r>
            <a:endParaRPr sz="1800">
              <a:latin typeface="Trebuchet MS"/>
              <a:cs typeface="Trebuchet MS"/>
            </a:endParaRPr>
          </a:p>
          <a:p>
            <a:pPr marL="3302000">
              <a:lnSpc>
                <a:spcPts val="1955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Длительность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занятий.</a:t>
            </a:r>
            <a:endParaRPr sz="1800">
              <a:latin typeface="Trebuchet MS"/>
              <a:cs typeface="Trebuchet MS"/>
            </a:endParaRPr>
          </a:p>
          <a:p>
            <a:pPr marL="12700" marR="589280" indent="400050">
              <a:lnSpc>
                <a:spcPts val="1950"/>
              </a:lnSpc>
              <a:spcBef>
                <a:spcPts val="13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Первые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результаты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занятий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гимнастикой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можно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увидеть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через 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3–4 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месяца.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Это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будет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свидетельствовать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том,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идет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формирование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правильной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осанки.</a:t>
            </a:r>
            <a:r>
              <a:rPr sz="1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Чтобы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закрепить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достигнутый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ре-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зультат,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заниматься 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гимнастикой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следует не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менее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года,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а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дальнейшем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сохранения 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правильной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соблюдать профилактические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меро-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приятия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ввести  некоторые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корригирующие упражнения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комплекс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утренней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гигиенической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гимнастики.</a:t>
            </a:r>
            <a:endParaRPr sz="1800">
              <a:latin typeface="Trebuchet MS"/>
              <a:cs typeface="Trebuchet MS"/>
            </a:endParaRPr>
          </a:p>
          <a:p>
            <a:pPr marL="3578225">
              <a:lnSpc>
                <a:spcPts val="1835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Систематичность.</a:t>
            </a:r>
            <a:endParaRPr sz="1800">
              <a:latin typeface="Trebuchet MS"/>
              <a:cs typeface="Trebuchet MS"/>
            </a:endParaRPr>
          </a:p>
          <a:p>
            <a:pPr marL="12700" marR="234950" indent="400050">
              <a:lnSpc>
                <a:spcPts val="1950"/>
              </a:lnSpc>
              <a:spcBef>
                <a:spcPts val="135"/>
              </a:spcBef>
            </a:pP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Корригирующая гимнастика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должна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проводиться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реже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раз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неделю.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Наиболее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эффективно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выполнять</a:t>
            </a: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гимнастику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раза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день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утром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вечером,</a:t>
            </a:r>
            <a:r>
              <a:rPr sz="18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а 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днем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сделать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несколько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специальных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упражнений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виде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физкультминуток.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50"/>
              </a:lnSpc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Продолжительность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одного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занятия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гимнастикой</a:t>
            </a:r>
            <a:r>
              <a:rPr sz="18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быть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55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минут,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физкультминуток</a:t>
            </a:r>
            <a:r>
              <a:rPr sz="18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8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минут.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исправлении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r>
              <a:rPr sz="1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55"/>
              </a:lnSpc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детей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применение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физкультминуток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течение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дня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является</a:t>
            </a:r>
            <a:r>
              <a:rPr sz="18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обязательным.</a:t>
            </a:r>
            <a:endParaRPr sz="1800">
              <a:latin typeface="Trebuchet MS"/>
              <a:cs typeface="Trebuchet MS"/>
            </a:endParaRPr>
          </a:p>
          <a:p>
            <a:pPr marL="2100580">
              <a:lnSpc>
                <a:spcPts val="1955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Использование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специальных</a:t>
            </a:r>
            <a:r>
              <a:rPr sz="18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упражнений.</a:t>
            </a:r>
            <a:endParaRPr sz="1800">
              <a:latin typeface="Trebuchet MS"/>
              <a:cs typeface="Trebuchet MS"/>
            </a:endParaRPr>
          </a:p>
          <a:p>
            <a:pPr marL="12700" marR="875030" indent="400050">
              <a:lnSpc>
                <a:spcPts val="1950"/>
              </a:lnSpc>
              <a:spcBef>
                <a:spcPts val="135"/>
              </a:spcBef>
            </a:pP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Чтобы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вполне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сознательно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подходить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к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подбору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упражнений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для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предупреждения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исправления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того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иного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нарушения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осанки, 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необходимо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изучить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причины,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вызывающие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нарушение,</a:t>
            </a:r>
            <a:r>
              <a:rPr sz="1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знать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какие  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мышцы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необходимо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укрепить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первую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очередь.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24" y="55752"/>
            <a:ext cx="952550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29" y="0"/>
            <a:ext cx="8548370" cy="304228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07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895350" indent="400050">
              <a:lnSpc>
                <a:spcPts val="1950"/>
              </a:lnSpc>
              <a:spcBef>
                <a:spcPts val="1240"/>
              </a:spcBef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Массаж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нарушении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является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подготовительной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процедурой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перед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выполнением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лечебной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гимнастики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позволяет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нормализовать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кровоснабжение</a:t>
            </a:r>
            <a:r>
              <a:rPr sz="1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позвоночнике,</a:t>
            </a:r>
            <a:r>
              <a:rPr sz="1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улучшить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поступление</a:t>
            </a:r>
            <a:endParaRPr sz="1800">
              <a:latin typeface="Trebuchet MS"/>
              <a:cs typeface="Trebuchet MS"/>
            </a:endParaRPr>
          </a:p>
          <a:p>
            <a:pPr marL="12700" marR="125095">
              <a:lnSpc>
                <a:spcPts val="1950"/>
              </a:lnSpc>
              <a:spcBef>
                <a:spcPts val="10"/>
              </a:spcBef>
            </a:pP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питательных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веществ</a:t>
            </a:r>
            <a:r>
              <a:rPr sz="1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подготовить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скелетную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мускулатуру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гимнастическим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упражнениям.</a:t>
            </a:r>
            <a:endParaRPr sz="1800">
              <a:latin typeface="Trebuchet MS"/>
              <a:cs typeface="Trebuchet MS"/>
            </a:endParaRPr>
          </a:p>
          <a:p>
            <a:pPr marL="12700" marR="280035" indent="400050">
              <a:lnSpc>
                <a:spcPts val="1950"/>
              </a:lnSpc>
              <a:spcBef>
                <a:spcPts val="5"/>
              </a:spcBef>
            </a:pP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При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выполнении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массажных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движений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происходит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активация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рефлексогенных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точек,</a:t>
            </a:r>
            <a:r>
              <a:rPr sz="18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улучшает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функциональность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внутренних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органов. 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наличии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человека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заболеваний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поджелудочной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железы,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кишечника,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печени,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сердца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почек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следует</a:t>
            </a:r>
            <a:r>
              <a:rPr sz="1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избирательно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подходить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выбору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массажных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процедур.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125" y="2924175"/>
            <a:ext cx="6934200" cy="368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24" y="55752"/>
            <a:ext cx="3154222" cy="20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29" y="0"/>
            <a:ext cx="8662035" cy="444436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002145" indent="-393700">
              <a:lnSpc>
                <a:spcPct val="100000"/>
              </a:lnSpc>
              <a:spcBef>
                <a:spcPts val="1075"/>
              </a:spcBef>
              <a:buClr>
                <a:srgbClr val="FFFFFF"/>
              </a:buClr>
              <a:buFont typeface="Wingdings"/>
              <a:buChar char=""/>
              <a:tabLst>
                <a:tab pos="7002145" algn="l"/>
                <a:tab pos="7002780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412750" marR="1051560" indent="800735">
              <a:lnSpc>
                <a:spcPct val="111200"/>
              </a:lnSpc>
              <a:spcBef>
                <a:spcPts val="760"/>
              </a:spcBef>
            </a:pP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Принципы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виды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массажа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лечении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искривлений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спины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лечения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позвоночника</a:t>
            </a:r>
            <a:r>
              <a:rPr sz="18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существует</a:t>
            </a:r>
            <a:r>
              <a:rPr sz="18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вида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массажа:</a:t>
            </a:r>
            <a:endParaRPr sz="1800">
              <a:latin typeface="Trebuchet MS"/>
              <a:cs typeface="Trebuchet MS"/>
            </a:endParaRPr>
          </a:p>
          <a:p>
            <a:pPr marL="412750" indent="-40068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Лечебный 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spc="-40" dirty="0">
                <a:solidFill>
                  <a:srgbClr val="FFFFFF"/>
                </a:solidFill>
                <a:latin typeface="Trebuchet MS"/>
                <a:cs typeface="Trebuchet MS"/>
              </a:rPr>
              <a:t>классический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);</a:t>
            </a:r>
            <a:endParaRPr sz="1800">
              <a:latin typeface="Arial"/>
              <a:cs typeface="Arial"/>
            </a:endParaRPr>
          </a:p>
          <a:p>
            <a:pPr marL="412750" indent="-4006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Точечный</a:t>
            </a:r>
            <a:r>
              <a:rPr sz="1800" i="1" spc="-8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412750" indent="-40068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55" dirty="0">
                <a:solidFill>
                  <a:srgbClr val="FFFFFF"/>
                </a:solidFill>
                <a:latin typeface="Trebuchet MS"/>
                <a:cs typeface="Trebuchet MS"/>
              </a:rPr>
              <a:t>Сегментарный</a:t>
            </a:r>
            <a:r>
              <a:rPr sz="1800" i="1" spc="-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829944" indent="400050" algn="just">
              <a:lnSpc>
                <a:spcPct val="109500"/>
              </a:lnSpc>
              <a:spcBef>
                <a:spcPts val="4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Лечебный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сегментарный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виды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применяются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специализированных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ортопедических</a:t>
            </a:r>
            <a:r>
              <a:rPr sz="18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реабилитационных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центрах.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Точечный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вид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восточных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оздоровительных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школах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центрах</a:t>
            </a:r>
            <a:r>
              <a:rPr sz="18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физиотерапии.</a:t>
            </a:r>
            <a:endParaRPr sz="1800">
              <a:latin typeface="Trebuchet MS"/>
              <a:cs typeface="Trebuchet MS"/>
            </a:endParaRPr>
          </a:p>
          <a:p>
            <a:pPr marL="412750" algn="just">
              <a:lnSpc>
                <a:spcPct val="100000"/>
              </a:lnSpc>
              <a:spcBef>
                <a:spcPts val="244"/>
              </a:spcBef>
            </a:pP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Влияние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массажных</a:t>
            </a:r>
            <a:r>
              <a:rPr sz="1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процедур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организм:</a:t>
            </a:r>
            <a:endParaRPr sz="1800">
              <a:latin typeface="Trebuchet MS"/>
              <a:cs typeface="Trebuchet MS"/>
            </a:endParaRPr>
          </a:p>
          <a:p>
            <a:pPr marL="412750" indent="-4006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65" dirty="0">
                <a:solidFill>
                  <a:srgbClr val="FFFFFF"/>
                </a:solidFill>
                <a:latin typeface="Trebuchet MS"/>
                <a:cs typeface="Trebuchet MS"/>
              </a:rPr>
              <a:t>Активируют </a:t>
            </a:r>
            <a:r>
              <a:rPr sz="1800" i="1" spc="-40" dirty="0">
                <a:solidFill>
                  <a:srgbClr val="FFFFFF"/>
                </a:solidFill>
                <a:latin typeface="Trebuchet MS"/>
                <a:cs typeface="Trebuchet MS"/>
              </a:rPr>
              <a:t>кровоснабжения </a:t>
            </a:r>
            <a:r>
              <a:rPr sz="1800" i="1" spc="-6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i="1" spc="-85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деятельности </a:t>
            </a:r>
            <a:r>
              <a:rPr sz="1800" i="1" spc="-65" dirty="0">
                <a:solidFill>
                  <a:srgbClr val="FFFFFF"/>
                </a:solidFill>
                <a:latin typeface="Trebuchet MS"/>
                <a:cs typeface="Trebuchet MS"/>
              </a:rPr>
              <a:t>центральной нервной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65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412750" indent="-40068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75" dirty="0">
                <a:solidFill>
                  <a:srgbClr val="FFFFFF"/>
                </a:solidFill>
                <a:latin typeface="Trebuchet MS"/>
                <a:cs typeface="Trebuchet MS"/>
              </a:rPr>
              <a:t>Устраняют </a:t>
            </a:r>
            <a:r>
              <a:rPr sz="1800" i="1" spc="-55" dirty="0">
                <a:solidFill>
                  <a:srgbClr val="FFFFFF"/>
                </a:solidFill>
                <a:latin typeface="Trebuchet MS"/>
                <a:cs typeface="Trebuchet MS"/>
              </a:rPr>
              <a:t>нервную </a:t>
            </a:r>
            <a:r>
              <a:rPr sz="1800" i="1" spc="-65" dirty="0">
                <a:solidFill>
                  <a:srgbClr val="FFFFFF"/>
                </a:solidFill>
                <a:latin typeface="Trebuchet MS"/>
                <a:cs typeface="Trebuchet MS"/>
              </a:rPr>
              <a:t>импульсацию </a:t>
            </a:r>
            <a:r>
              <a:rPr sz="1800" i="1" spc="-8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i="1" spc="-70" dirty="0">
                <a:solidFill>
                  <a:srgbClr val="FFFFFF"/>
                </a:solidFill>
                <a:latin typeface="Trebuchet MS"/>
                <a:cs typeface="Trebuchet MS"/>
              </a:rPr>
              <a:t>патологических</a:t>
            </a:r>
            <a:r>
              <a:rPr sz="1800" i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Trebuchet MS"/>
                <a:cs typeface="Trebuchet MS"/>
              </a:rPr>
              <a:t>очагах</a:t>
            </a:r>
            <a:r>
              <a:rPr sz="1800" i="1" spc="-5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412750" indent="-40068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50" dirty="0">
                <a:solidFill>
                  <a:srgbClr val="FFFFFF"/>
                </a:solidFill>
                <a:latin typeface="Trebuchet MS"/>
                <a:cs typeface="Trebuchet MS"/>
              </a:rPr>
              <a:t>Нормализуют </a:t>
            </a:r>
            <a:r>
              <a:rPr sz="1800" i="1" spc="-85" dirty="0">
                <a:solidFill>
                  <a:srgbClr val="FFFFFF"/>
                </a:solidFill>
                <a:latin typeface="Trebuchet MS"/>
                <a:cs typeface="Trebuchet MS"/>
              </a:rPr>
              <a:t>обмен</a:t>
            </a:r>
            <a:r>
              <a:rPr sz="1800" i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90" dirty="0">
                <a:solidFill>
                  <a:srgbClr val="FFFFFF"/>
                </a:solidFill>
                <a:latin typeface="Trebuchet MS"/>
                <a:cs typeface="Trebuchet MS"/>
              </a:rPr>
              <a:t>веществ</a:t>
            </a:r>
            <a:r>
              <a:rPr sz="1800" i="1" spc="-9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L="412750" indent="-40068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i="1" spc="-75" dirty="0">
                <a:solidFill>
                  <a:srgbClr val="FFFFFF"/>
                </a:solidFill>
                <a:latin typeface="Trebuchet MS"/>
                <a:cs typeface="Trebuchet MS"/>
              </a:rPr>
              <a:t>Рефлекторно стимулируют </a:t>
            </a:r>
            <a:r>
              <a:rPr sz="1800" i="1" spc="-65" dirty="0">
                <a:solidFill>
                  <a:srgbClr val="FFFFFF"/>
                </a:solidFill>
                <a:latin typeface="Trebuchet MS"/>
                <a:cs typeface="Trebuchet MS"/>
              </a:rPr>
              <a:t>активность </a:t>
            </a:r>
            <a:r>
              <a:rPr sz="1800" i="1" spc="-70" dirty="0">
                <a:solidFill>
                  <a:srgbClr val="FFFFFF"/>
                </a:solidFill>
                <a:latin typeface="Trebuchet MS"/>
                <a:cs typeface="Trebuchet MS"/>
              </a:rPr>
              <a:t>внутренних</a:t>
            </a:r>
            <a:r>
              <a:rPr sz="18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Trebuchet MS"/>
                <a:cs typeface="Trebuchet MS"/>
              </a:rPr>
              <a:t>органов</a:t>
            </a:r>
            <a:r>
              <a:rPr sz="1800" i="1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1750" y="4362450"/>
            <a:ext cx="344805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222" y="3065716"/>
            <a:ext cx="44538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1700" u="heavy" spc="-4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Распространенные </a:t>
            </a:r>
            <a:r>
              <a:rPr sz="17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нарушения</a:t>
            </a:r>
            <a:r>
              <a:rPr sz="1700" b="1" u="heavy" spc="-40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осанки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222" y="2373312"/>
            <a:ext cx="27813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2000" u="heavy" spc="-50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1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Нарушение</a:t>
            </a:r>
            <a:r>
              <a:rPr sz="2000" b="1" u="heavy" spc="-16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осанки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222" y="3959923"/>
            <a:ext cx="44367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1850" u="heavy" spc="-459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5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Профилактика </a:t>
            </a:r>
            <a:r>
              <a:rPr sz="1850" b="1" u="heavy" spc="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нарушения</a:t>
            </a:r>
            <a:r>
              <a:rPr sz="1850" b="1" u="heavy" spc="13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850" b="1" u="heavy" spc="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осанки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22" y="4783137"/>
            <a:ext cx="39922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2000" u="heavy" spc="-50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Причины</a:t>
            </a:r>
            <a:r>
              <a:rPr sz="2000" b="1" u="heavy" spc="-45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3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нарушения </a:t>
            </a:r>
            <a:r>
              <a:rPr sz="20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осанки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222" y="5618162"/>
            <a:ext cx="17208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2000" u="heavy" spc="-50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Симптомы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222" y="859091"/>
            <a:ext cx="1911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1800" u="heavy" spc="-45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</a:t>
            </a:r>
            <a:r>
              <a:rPr sz="18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пр</a:t>
            </a:r>
            <a:r>
              <a:rPr sz="1800" b="1" u="heavy" spc="-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е</a:t>
            </a:r>
            <a:r>
              <a:rPr sz="1800" b="1" u="heavy" spc="-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д</a:t>
            </a:r>
            <a:r>
              <a:rPr sz="1800" b="1" u="heavy" spc="-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е</a:t>
            </a:r>
            <a:r>
              <a:rPr sz="1800" b="1" u="heavy" spc="4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л</a:t>
            </a:r>
            <a:r>
              <a:rPr sz="1800" b="1" u="heavy" spc="-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е</a:t>
            </a:r>
            <a:r>
              <a:rPr sz="1800" b="1" u="heavy" spc="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н</a:t>
            </a:r>
            <a:r>
              <a:rPr sz="1800" b="1" u="heavy" spc="4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b="1" u="heavy" spc="-9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160" y="127000"/>
            <a:ext cx="1550650" cy="233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28996" y="1489773"/>
            <a:ext cx="2974340" cy="549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7034" indent="-394970">
              <a:lnSpc>
                <a:spcPts val="205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Лечение</a:t>
            </a:r>
            <a:endParaRPr sz="1850">
              <a:latin typeface="Trebuchet MS"/>
              <a:cs typeface="Trebuchet MS"/>
            </a:endParaRPr>
          </a:p>
          <a:p>
            <a:pPr marL="426084">
              <a:lnSpc>
                <a:spcPts val="2050"/>
              </a:lnSpc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3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в </a:t>
            </a:r>
            <a:r>
              <a:rPr sz="185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домашних</a:t>
            </a:r>
            <a:r>
              <a:rPr sz="1850" b="1" u="heavy" spc="-9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850" b="1" u="heavy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условиях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222" y="1652206"/>
            <a:ext cx="2597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1800" u="heavy" spc="-45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Правильная</a:t>
            </a:r>
            <a:r>
              <a:rPr sz="1800" b="1" u="heavy" spc="-13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осанка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8996" y="2344737"/>
            <a:ext cx="2994660" cy="1281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7034" indent="-394970">
              <a:lnSpc>
                <a:spcPts val="205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Лечебная</a:t>
            </a:r>
            <a:r>
              <a:rPr sz="1850" b="1" u="heavy" spc="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850" b="1" u="heavy" spc="1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физическая</a:t>
            </a:r>
            <a:endParaRPr sz="1850">
              <a:latin typeface="Trebuchet MS"/>
              <a:cs typeface="Trebuchet MS"/>
            </a:endParaRPr>
          </a:p>
          <a:p>
            <a:pPr marL="407034">
              <a:lnSpc>
                <a:spcPts val="2050"/>
              </a:lnSpc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культура</a:t>
            </a:r>
            <a:endParaRPr sz="1850">
              <a:latin typeface="Trebuchet MS"/>
              <a:cs typeface="Trebuchet MS"/>
            </a:endParaRPr>
          </a:p>
          <a:p>
            <a:pPr marL="407034" indent="-394970">
              <a:lnSpc>
                <a:spcPts val="2050"/>
              </a:lnSpc>
              <a:spcBef>
                <a:spcPts val="1660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3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Корригирующая</a:t>
            </a:r>
            <a:endParaRPr sz="1850">
              <a:latin typeface="Trebuchet MS"/>
              <a:cs typeface="Trebuchet MS"/>
            </a:endParaRPr>
          </a:p>
          <a:p>
            <a:pPr marL="426084">
              <a:lnSpc>
                <a:spcPts val="2050"/>
              </a:lnSpc>
            </a:pPr>
            <a:r>
              <a:rPr sz="1850" u="heavy" spc="-4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u="heavy" spc="3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гимнастика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8996" y="3950652"/>
            <a:ext cx="2512695" cy="1412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7034" indent="-394970">
              <a:lnSpc>
                <a:spcPts val="225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Особенности</a:t>
            </a:r>
            <a:endParaRPr sz="2000">
              <a:latin typeface="Trebuchet MS"/>
              <a:cs typeface="Trebuchet MS"/>
            </a:endParaRPr>
          </a:p>
          <a:p>
            <a:pPr marL="454659">
              <a:lnSpc>
                <a:spcPts val="2140"/>
              </a:lnSpc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корригирующей</a:t>
            </a:r>
            <a:endParaRPr sz="2000">
              <a:latin typeface="Trebuchet MS"/>
              <a:cs typeface="Trebuchet MS"/>
            </a:endParaRPr>
          </a:p>
          <a:p>
            <a:pPr marL="454659">
              <a:lnSpc>
                <a:spcPts val="2290"/>
              </a:lnSpc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4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гимнастики</a:t>
            </a:r>
            <a:endParaRPr sz="2000">
              <a:latin typeface="Trebuchet MS"/>
              <a:cs typeface="Trebuchet MS"/>
            </a:endParaRPr>
          </a:p>
          <a:p>
            <a:pPr marL="438150" indent="-394970">
              <a:lnSpc>
                <a:spcPct val="100000"/>
              </a:lnSpc>
              <a:spcBef>
                <a:spcPts val="1805"/>
              </a:spcBef>
              <a:buClr>
                <a:srgbClr val="FFFFFF"/>
              </a:buClr>
              <a:buFont typeface="Wingdings"/>
              <a:buChar char=""/>
              <a:tabLst>
                <a:tab pos="438150" algn="l"/>
                <a:tab pos="438784" algn="l"/>
              </a:tabLst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Массаж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8996" y="859091"/>
            <a:ext cx="20300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Диагностика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1634" y="5662612"/>
            <a:ext cx="2459355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7034" indent="-394970">
              <a:lnSpc>
                <a:spcPts val="225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7034" algn="l"/>
                <a:tab pos="407670" algn="l"/>
              </a:tabLst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Виды и</a:t>
            </a:r>
            <a:r>
              <a:rPr sz="2000" b="1" u="heavy" spc="-434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влияние</a:t>
            </a:r>
            <a:endParaRPr sz="2000">
              <a:latin typeface="Trebuchet MS"/>
              <a:cs typeface="Trebuchet MS"/>
            </a:endParaRPr>
          </a:p>
          <a:p>
            <a:pPr marL="454659">
              <a:lnSpc>
                <a:spcPts val="2250"/>
              </a:lnSpc>
            </a:pPr>
            <a:r>
              <a:rPr sz="2000" u="heavy" spc="-45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массажа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" y="447611"/>
            <a:ext cx="8920480" cy="5120005"/>
            <a:chOff x="104775" y="447611"/>
            <a:chExt cx="8920480" cy="5120005"/>
          </a:xfrm>
        </p:grpSpPr>
        <p:sp>
          <p:nvSpPr>
            <p:cNvPr id="3" name="object 3"/>
            <p:cNvSpPr/>
            <p:nvPr/>
          </p:nvSpPr>
          <p:spPr>
            <a:xfrm>
              <a:off x="104775" y="476186"/>
              <a:ext cx="442912" cy="566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50" y="447611"/>
              <a:ext cx="1262062" cy="604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6825" y="447611"/>
              <a:ext cx="633412" cy="604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1150" y="447611"/>
              <a:ext cx="766762" cy="604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8825" y="447611"/>
              <a:ext cx="1623949" cy="604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3750" y="447611"/>
              <a:ext cx="890587" cy="604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4775" y="447611"/>
              <a:ext cx="471487" cy="6048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0025" y="447611"/>
              <a:ext cx="2014601" cy="6048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6425" y="447611"/>
              <a:ext cx="890587" cy="604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00775" y="447611"/>
              <a:ext cx="500062" cy="6048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4600" y="447611"/>
              <a:ext cx="2014601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850" y="809561"/>
              <a:ext cx="1662176" cy="604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6875" y="809561"/>
              <a:ext cx="900112" cy="6048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7900" y="809561"/>
              <a:ext cx="1433449" cy="6048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5175" y="809561"/>
              <a:ext cx="528637" cy="6048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7575" y="809561"/>
              <a:ext cx="50958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7600" y="809561"/>
              <a:ext cx="1052512" cy="6048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91025" y="80956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0575" y="809561"/>
              <a:ext cx="814387" cy="6048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5400" y="809561"/>
              <a:ext cx="1566799" cy="6048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6025" y="809561"/>
              <a:ext cx="471487" cy="6048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91275" y="809561"/>
              <a:ext cx="2128901" cy="6048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850" y="1181036"/>
              <a:ext cx="2090801" cy="6048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85975" y="1181036"/>
              <a:ext cx="1881251" cy="6048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0925" y="1181036"/>
              <a:ext cx="481012" cy="6048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95700" y="1181036"/>
              <a:ext cx="1671701" cy="6048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8725" y="1181036"/>
              <a:ext cx="1881251" cy="6048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00825" y="1181036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10375" y="1181036"/>
              <a:ext cx="1719326" cy="60483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850" y="1542986"/>
              <a:ext cx="1481074" cy="6048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775" y="2066861"/>
              <a:ext cx="442912" cy="566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3850" y="2038286"/>
              <a:ext cx="1204912" cy="6048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00150" y="2038286"/>
              <a:ext cx="1928876" cy="604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0350" y="2038286"/>
              <a:ext cx="50958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0850" y="2038286"/>
              <a:ext cx="1414399" cy="6048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5750" y="2038286"/>
              <a:ext cx="1871726" cy="6048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38800" y="2038286"/>
              <a:ext cx="1462024" cy="60483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81800" y="2038286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850" y="2400236"/>
              <a:ext cx="1871726" cy="6048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6900" y="2400236"/>
              <a:ext cx="1309624" cy="6048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47975" y="2400236"/>
              <a:ext cx="2062226" cy="6048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2000" y="2400236"/>
              <a:ext cx="1433449" cy="60483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67375" y="2400236"/>
              <a:ext cx="1328674" cy="6048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9875" y="2400236"/>
              <a:ext cx="433387" cy="60483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24650" y="2400236"/>
              <a:ext cx="1900301" cy="60483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86750" y="2400236"/>
              <a:ext cx="623887" cy="6048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3850" y="2771711"/>
              <a:ext cx="947737" cy="60483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2975" y="2771711"/>
              <a:ext cx="2043176" cy="60483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67000" y="2771711"/>
              <a:ext cx="1833626" cy="6048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81475" y="2771711"/>
              <a:ext cx="1223962" cy="60483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29200" y="2771711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43500" y="2771711"/>
              <a:ext cx="1023937" cy="60483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57875" y="2771711"/>
              <a:ext cx="1328674" cy="6048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58000" y="2771711"/>
              <a:ext cx="1871726" cy="604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53425" y="2771711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58200" y="277171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850" y="3133661"/>
              <a:ext cx="1347724" cy="60483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43025" y="3133661"/>
              <a:ext cx="2024126" cy="60483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90850" y="3133661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05150" y="3133661"/>
              <a:ext cx="1290574" cy="604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76700" y="3133661"/>
              <a:ext cx="1338199" cy="60483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76825" y="3133661"/>
              <a:ext cx="1214437" cy="60483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62650" y="313366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1725" y="3133661"/>
              <a:ext cx="1233487" cy="60483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38975" y="3133661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43750" y="3133661"/>
              <a:ext cx="1528699" cy="60483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353425" y="3133661"/>
              <a:ext cx="633412" cy="60483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3850" y="3495611"/>
              <a:ext cx="614362" cy="60483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8650" y="349561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200" y="3495611"/>
              <a:ext cx="1833626" cy="6048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52675" y="3495611"/>
              <a:ext cx="1290574" cy="6048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14700" y="3495611"/>
              <a:ext cx="1871726" cy="604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10125" y="3495611"/>
              <a:ext cx="433387" cy="60483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14900" y="3495611"/>
              <a:ext cx="1957451" cy="60483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10350" y="3495611"/>
              <a:ext cx="1195387" cy="60483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43800" y="3495611"/>
              <a:ext cx="1442974" cy="60483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3850" y="3867086"/>
              <a:ext cx="1138237" cy="60483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3000" y="3867086"/>
              <a:ext cx="614362" cy="60483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47800" y="3867086"/>
              <a:ext cx="881062" cy="60483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19300" y="3867086"/>
              <a:ext cx="1814576" cy="6048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05200" y="3867086"/>
              <a:ext cx="1090612" cy="60483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76725" y="3867086"/>
              <a:ext cx="862012" cy="60483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62500" y="3867086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76800" y="3867086"/>
              <a:ext cx="1023937" cy="60483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48325" y="3867086"/>
              <a:ext cx="1328674" cy="6048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57975" y="3867086"/>
              <a:ext cx="1871726" cy="604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53400" y="3867086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48650" y="3867086"/>
              <a:ext cx="776287" cy="6048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3850" y="4229036"/>
              <a:ext cx="1128712" cy="60483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76325" y="4229036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90625" y="4229036"/>
              <a:ext cx="1023937" cy="60483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905000" y="4229036"/>
              <a:ext cx="1290574" cy="6048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67025" y="4229036"/>
              <a:ext cx="1871726" cy="604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00550" y="4229036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19625" y="4229036"/>
              <a:ext cx="776287" cy="60483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19675" y="4229036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33975" y="4229036"/>
              <a:ext cx="500062" cy="60483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24475" y="4229036"/>
              <a:ext cx="1081087" cy="60483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76950" y="4229036"/>
              <a:ext cx="1957451" cy="60483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96200" y="4229036"/>
              <a:ext cx="1290574" cy="6048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0525" y="4600511"/>
              <a:ext cx="1557274" cy="60483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19250" y="460051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8325" y="4600511"/>
              <a:ext cx="1585849" cy="60483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86100" y="4600511"/>
              <a:ext cx="1604899" cy="60483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81500" y="4600511"/>
              <a:ext cx="1452499" cy="60483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95925" y="4600511"/>
              <a:ext cx="2024126" cy="60483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143750" y="4600511"/>
              <a:ext cx="433387" cy="6048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58050" y="4600511"/>
              <a:ext cx="871537" cy="60483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10500" y="4600511"/>
              <a:ext cx="52863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020050" y="4600511"/>
              <a:ext cx="985837" cy="60483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3850" y="4962588"/>
              <a:ext cx="776287" cy="60483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90575" y="4962588"/>
              <a:ext cx="1290574" cy="6048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52600" y="4962588"/>
              <a:ext cx="1871726" cy="604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/>
          <p:nvPr/>
        </p:nvSpPr>
        <p:spPr>
          <a:xfrm>
            <a:off x="116454" y="100456"/>
            <a:ext cx="1636399" cy="23418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01916" y="274320"/>
            <a:ext cx="1600200" cy="19050"/>
          </a:xfrm>
          <a:custGeom>
            <a:avLst/>
            <a:gdLst/>
            <a:ahLst/>
            <a:cxnLst/>
            <a:rect l="l" t="t" r="r" b="b"/>
            <a:pathLst>
              <a:path w="1600200" h="19050">
                <a:moveTo>
                  <a:pt x="1600200" y="0"/>
                </a:moveTo>
                <a:lnTo>
                  <a:pt x="0" y="0"/>
                </a:lnTo>
                <a:lnTo>
                  <a:pt x="0" y="19050"/>
                </a:lnTo>
                <a:lnTo>
                  <a:pt x="1600200" y="19050"/>
                </a:lnTo>
                <a:lnTo>
                  <a:pt x="1600200" y="0"/>
                </a:lnTo>
                <a:close/>
              </a:path>
            </a:pathLst>
          </a:custGeom>
          <a:solidFill>
            <a:srgbClr val="6BA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58445" y="23431"/>
            <a:ext cx="8588375" cy="536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1980" indent="-18288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94444"/>
              <a:buFont typeface="Wingdings"/>
              <a:buChar char=""/>
              <a:tabLst>
                <a:tab pos="6952615" algn="l"/>
              </a:tabLst>
            </a:pPr>
            <a:r>
              <a:rPr sz="1800" b="1" spc="60" dirty="0">
                <a:solidFill>
                  <a:srgbClr val="6BA9DA"/>
                </a:solidFill>
                <a:latin typeface="Trebuchet MS"/>
                <a:cs typeface="Trebuchet MS"/>
              </a:rPr>
              <a:t>К</a:t>
            </a:r>
            <a:r>
              <a:rPr sz="1800" b="1" spc="-145" dirty="0">
                <a:solidFill>
                  <a:srgbClr val="6BA9DA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6BA9DA"/>
                </a:solidFill>
                <a:latin typeface="Trebuchet MS"/>
                <a:cs typeface="Trebuchet MS"/>
              </a:rPr>
              <a:t>содержанию</a:t>
            </a:r>
            <a:endParaRPr sz="1800">
              <a:latin typeface="Trebuchet MS"/>
              <a:cs typeface="Trebuchet MS"/>
            </a:endParaRPr>
          </a:p>
          <a:p>
            <a:pPr marL="241300" marR="499109" indent="-229235">
              <a:lnSpc>
                <a:spcPct val="120000"/>
              </a:lnSpc>
              <a:spcBef>
                <a:spcPts val="13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Осанка</a:t>
            </a:r>
            <a:r>
              <a:rPr sz="20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5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5" dirty="0">
                <a:solidFill>
                  <a:srgbClr val="FFFFFF"/>
                </a:solidFill>
                <a:latin typeface="Trebuchet MS"/>
                <a:cs typeface="Trebuchet MS"/>
              </a:rPr>
              <a:t>привычная</a:t>
            </a:r>
            <a:r>
              <a:rPr sz="2000" i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поза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(вертикальная</a:t>
            </a:r>
            <a:r>
              <a:rPr sz="2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поза,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вертикальное 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положение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тела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человека)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покое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движении,</a:t>
            </a:r>
            <a:r>
              <a:rPr sz="2000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обусловленное  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двигательным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стереотипом,</a:t>
            </a:r>
            <a:r>
              <a:rPr sz="20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скелетным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равновесием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мышечным 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балансом</a:t>
            </a:r>
            <a:endParaRPr sz="2000">
              <a:latin typeface="Trebuchet MS"/>
              <a:cs typeface="Trebuchet MS"/>
            </a:endParaRPr>
          </a:p>
          <a:p>
            <a:pPr marL="241300" indent="-229235" algn="just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Осанка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формируется</a:t>
            </a:r>
            <a:r>
              <a:rPr sz="20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процессе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физического</a:t>
            </a:r>
            <a:r>
              <a:rPr sz="20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2000">
              <a:latin typeface="Trebuchet MS"/>
              <a:cs typeface="Trebuchet MS"/>
            </a:endParaRPr>
          </a:p>
          <a:p>
            <a:pPr marL="241300" algn="just">
              <a:lnSpc>
                <a:spcPct val="100000"/>
              </a:lnSpc>
              <a:spcBef>
                <a:spcPts val="455"/>
              </a:spcBef>
            </a:pP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становления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статико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динамических</a:t>
            </a:r>
            <a:r>
              <a:rPr sz="2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функций</a:t>
            </a:r>
            <a:r>
              <a:rPr sz="20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ребенка.</a:t>
            </a:r>
            <a:r>
              <a:rPr sz="20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Особенности</a:t>
            </a:r>
            <a:r>
              <a:rPr sz="20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ос</a:t>
            </a:r>
            <a:endParaRPr sz="2000">
              <a:latin typeface="Trebuchet MS"/>
              <a:cs typeface="Trebuchet MS"/>
            </a:endParaRPr>
          </a:p>
          <a:p>
            <a:pPr marL="241300" marR="5080" algn="just">
              <a:lnSpc>
                <a:spcPct val="119900"/>
              </a:lnSpc>
              <a:spcBef>
                <a:spcPts val="50"/>
              </a:spcBef>
            </a:pP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анки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определяются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положением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головы,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пояса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верхних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конечностей,</a:t>
            </a:r>
            <a:r>
              <a:rPr sz="20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згибами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позвоночника,</a:t>
            </a:r>
            <a:r>
              <a:rPr sz="2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формой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грудной</a:t>
            </a:r>
            <a:r>
              <a:rPr sz="2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клетки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живота,</a:t>
            </a:r>
            <a:r>
              <a:rPr sz="20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наклоном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та 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за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положением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нижних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конечностей.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Поддержание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обеспечи 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вается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счет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напряжения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мышц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шеи,</a:t>
            </a:r>
            <a:r>
              <a:rPr sz="2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пояса</a:t>
            </a:r>
            <a:r>
              <a:rPr sz="2000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верхних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конечностей,тул 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овища,</a:t>
            </a:r>
            <a:r>
              <a:rPr sz="2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пояса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нижних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конечностей</a:t>
            </a:r>
            <a:r>
              <a:rPr sz="2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ног,</a:t>
            </a:r>
            <a:r>
              <a:rPr sz="2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также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эластических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свойств 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хрящевых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капсульно</a:t>
            </a:r>
            <a:r>
              <a:rPr sz="20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связочных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структур</a:t>
            </a:r>
            <a:r>
              <a:rPr sz="2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позвоночника,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таза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суста 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вов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нижних</a:t>
            </a:r>
            <a:r>
              <a:rPr sz="2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конечностей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" y="457136"/>
            <a:ext cx="8729980" cy="871855"/>
            <a:chOff x="57150" y="457136"/>
            <a:chExt cx="8729980" cy="871855"/>
          </a:xfrm>
        </p:grpSpPr>
        <p:sp>
          <p:nvSpPr>
            <p:cNvPr id="3" name="object 3"/>
            <p:cNvSpPr/>
            <p:nvPr/>
          </p:nvSpPr>
          <p:spPr>
            <a:xfrm>
              <a:off x="57150" y="457136"/>
              <a:ext cx="1786001" cy="6048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0" y="457136"/>
              <a:ext cx="1166812" cy="604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2200" y="457136"/>
              <a:ext cx="1328674" cy="604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2325" y="457136"/>
              <a:ext cx="1947926" cy="604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1575" y="457136"/>
              <a:ext cx="1395349" cy="604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57900" y="457136"/>
              <a:ext cx="1509649" cy="604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8525" y="457136"/>
              <a:ext cx="1538224" cy="6048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" y="723836"/>
              <a:ext cx="776287" cy="6048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723836"/>
              <a:ext cx="481012" cy="6048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706" rIns="0" bIns="0" rtlCol="0">
            <a:spAutoFit/>
          </a:bodyPr>
          <a:lstStyle/>
          <a:p>
            <a:pPr marL="32384" marR="5080">
              <a:lnSpc>
                <a:spcPts val="2110"/>
              </a:lnSpc>
              <a:spcBef>
                <a:spcPts val="439"/>
              </a:spcBef>
            </a:pPr>
            <a:r>
              <a:rPr sz="2000" spc="15" dirty="0"/>
              <a:t>Правильная</a:t>
            </a:r>
            <a:r>
              <a:rPr sz="2000" spc="-165" dirty="0"/>
              <a:t> </a:t>
            </a:r>
            <a:r>
              <a:rPr sz="2000" spc="-10" dirty="0"/>
              <a:t>осанка</a:t>
            </a:r>
            <a:r>
              <a:rPr sz="2000" spc="-235" dirty="0"/>
              <a:t> </a:t>
            </a:r>
            <a:r>
              <a:rPr sz="2000" spc="-15" dirty="0"/>
              <a:t>ребенка</a:t>
            </a:r>
            <a:r>
              <a:rPr sz="2000" spc="-240" dirty="0"/>
              <a:t> </a:t>
            </a:r>
            <a:r>
              <a:rPr sz="2000" spc="25" dirty="0"/>
              <a:t>дошкольного</a:t>
            </a:r>
            <a:r>
              <a:rPr sz="2000" spc="-254" dirty="0"/>
              <a:t> </a:t>
            </a:r>
            <a:r>
              <a:rPr sz="2000" spc="-10" dirty="0"/>
              <a:t>возраста</a:t>
            </a:r>
            <a:r>
              <a:rPr sz="2000" spc="-155" dirty="0"/>
              <a:t> </a:t>
            </a:r>
            <a:r>
              <a:rPr sz="2000" spc="30" dirty="0"/>
              <a:t>выглядит</a:t>
            </a:r>
            <a:r>
              <a:rPr sz="2000" spc="-135" dirty="0"/>
              <a:t> </a:t>
            </a:r>
            <a:r>
              <a:rPr sz="2000" spc="5" dirty="0"/>
              <a:t>примерно  так:</a:t>
            </a:r>
            <a:endParaRPr sz="2000"/>
          </a:p>
        </p:txBody>
      </p:sp>
      <p:grpSp>
        <p:nvGrpSpPr>
          <p:cNvPr id="13" name="object 13"/>
          <p:cNvGrpSpPr/>
          <p:nvPr/>
        </p:nvGrpSpPr>
        <p:grpSpPr>
          <a:xfrm>
            <a:off x="57150" y="1000061"/>
            <a:ext cx="6967855" cy="1700530"/>
            <a:chOff x="57150" y="1000061"/>
            <a:chExt cx="6967855" cy="1700530"/>
          </a:xfrm>
        </p:grpSpPr>
        <p:sp>
          <p:nvSpPr>
            <p:cNvPr id="14" name="object 14"/>
            <p:cNvSpPr/>
            <p:nvPr/>
          </p:nvSpPr>
          <p:spPr>
            <a:xfrm>
              <a:off x="57150" y="1000061"/>
              <a:ext cx="528637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550" y="1000061"/>
              <a:ext cx="1157287" cy="604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7275" y="1000061"/>
              <a:ext cx="909637" cy="6048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7825" y="1000061"/>
              <a:ext cx="1623949" cy="6048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43225" y="1000061"/>
              <a:ext cx="1185862" cy="6048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2850" y="1000061"/>
              <a:ext cx="49053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50" y="1276286"/>
              <a:ext cx="528637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9550" y="1276286"/>
              <a:ext cx="1328674" cy="6048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9200" y="1276286"/>
              <a:ext cx="1671701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2225" y="1276286"/>
              <a:ext cx="1547749" cy="6048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0950" y="1276286"/>
              <a:ext cx="1557274" cy="6048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8725" y="1276286"/>
              <a:ext cx="1023937" cy="6048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86425" y="1276286"/>
              <a:ext cx="49053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50" y="1552511"/>
              <a:ext cx="528637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9550" y="1552511"/>
              <a:ext cx="1347724" cy="6048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8250" y="1552511"/>
              <a:ext cx="2138426" cy="6048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48000" y="1552511"/>
              <a:ext cx="1290574" cy="6048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29075" y="1552511"/>
              <a:ext cx="642937" cy="6048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52925" y="1552511"/>
              <a:ext cx="1128712" cy="6048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5400" y="1552511"/>
              <a:ext cx="49053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50" y="1828736"/>
              <a:ext cx="528637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9550" y="1828736"/>
              <a:ext cx="1995551" cy="6048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6425" y="1828736"/>
              <a:ext cx="1919351" cy="60483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86150" y="1828736"/>
              <a:ext cx="1243012" cy="6048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10075" y="1828736"/>
              <a:ext cx="1614424" cy="6048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05475" y="1828736"/>
              <a:ext cx="1204912" cy="604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34150" y="1828736"/>
              <a:ext cx="490537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50" y="2095436"/>
              <a:ext cx="528637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9550" y="2095436"/>
              <a:ext cx="1109662" cy="6048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0125" y="2095436"/>
              <a:ext cx="1081087" cy="6048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62125" y="2095436"/>
              <a:ext cx="1747901" cy="60483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71825" y="2095436"/>
              <a:ext cx="1776476" cy="6048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2000" y="2095436"/>
              <a:ext cx="452437" cy="6048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21932" y="1078928"/>
            <a:ext cx="6584315" cy="1431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5100" indent="-152400">
              <a:lnSpc>
                <a:spcPts val="2290"/>
              </a:lnSpc>
              <a:spcBef>
                <a:spcPts val="125"/>
              </a:spcBef>
              <a:buChar char="•"/>
              <a:tabLst>
                <a:tab pos="165100" algn="l"/>
              </a:tabLst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голова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чуть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наклонена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вперед;</a:t>
            </a:r>
            <a:endParaRPr sz="2000">
              <a:latin typeface="Trebuchet MS"/>
              <a:cs typeface="Trebuchet MS"/>
            </a:endParaRPr>
          </a:p>
          <a:p>
            <a:pPr marL="165100" indent="-152400">
              <a:lnSpc>
                <a:spcPts val="2175"/>
              </a:lnSpc>
              <a:buChar char="•"/>
              <a:tabLst>
                <a:tab pos="1651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заметно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небольшое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смещение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плечевого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пояса;</a:t>
            </a:r>
            <a:endParaRPr sz="2000">
              <a:latin typeface="Trebuchet MS"/>
              <a:cs typeface="Trebuchet MS"/>
            </a:endParaRPr>
          </a:p>
          <a:p>
            <a:pPr marL="165100" indent="-152400">
              <a:lnSpc>
                <a:spcPts val="2175"/>
              </a:lnSpc>
              <a:buChar char="•"/>
              <a:tabLst>
                <a:tab pos="165100" algn="l"/>
              </a:tabLst>
            </a:pP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лопатки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незначительно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отходят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спины;</a:t>
            </a:r>
            <a:endParaRPr sz="2000">
              <a:latin typeface="Trebuchet MS"/>
              <a:cs typeface="Trebuchet MS"/>
            </a:endParaRPr>
          </a:p>
          <a:p>
            <a:pPr marL="165100" indent="-152400">
              <a:lnSpc>
                <a:spcPts val="2140"/>
              </a:lnSpc>
              <a:buChar char="•"/>
              <a:tabLst>
                <a:tab pos="165100" algn="l"/>
              </a:tabLst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естественные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позвоночные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изгибы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выражены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неявно;</a:t>
            </a:r>
            <a:endParaRPr sz="2000">
              <a:latin typeface="Trebuchet MS"/>
              <a:cs typeface="Trebuchet MS"/>
            </a:endParaRPr>
          </a:p>
          <a:p>
            <a:pPr marL="165100" indent="-152400">
              <a:lnSpc>
                <a:spcPts val="2250"/>
              </a:lnSpc>
              <a:buChar char="•"/>
              <a:tabLst>
                <a:tab pos="165100" algn="l"/>
              </a:tabLst>
            </a:pP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живот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имеет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небольшую</a:t>
            </a:r>
            <a:r>
              <a:rPr sz="20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выпуклость.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6545" y="55880"/>
            <a:ext cx="2393101" cy="2311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01916" y="274320"/>
            <a:ext cx="1600200" cy="19050"/>
          </a:xfrm>
          <a:custGeom>
            <a:avLst/>
            <a:gdLst/>
            <a:ahLst/>
            <a:cxnLst/>
            <a:rect l="l" t="t" r="r" b="b"/>
            <a:pathLst>
              <a:path w="1600200" h="19050">
                <a:moveTo>
                  <a:pt x="1600200" y="0"/>
                </a:moveTo>
                <a:lnTo>
                  <a:pt x="0" y="0"/>
                </a:lnTo>
                <a:lnTo>
                  <a:pt x="0" y="19050"/>
                </a:lnTo>
                <a:lnTo>
                  <a:pt x="1600200" y="19050"/>
                </a:lnTo>
                <a:lnTo>
                  <a:pt x="1600200" y="0"/>
                </a:lnTo>
                <a:close/>
              </a:path>
            </a:pathLst>
          </a:custGeom>
          <a:solidFill>
            <a:srgbClr val="6BA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15480" y="23431"/>
            <a:ext cx="18091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b="1" spc="60" dirty="0">
                <a:solidFill>
                  <a:srgbClr val="6BA9DA"/>
                </a:solidFill>
                <a:latin typeface="Trebuchet MS"/>
                <a:cs typeface="Trebuchet MS"/>
              </a:rPr>
              <a:t>К</a:t>
            </a:r>
            <a:r>
              <a:rPr sz="1800" b="1" spc="-155" dirty="0">
                <a:solidFill>
                  <a:srgbClr val="6BA9DA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6BA9DA"/>
                </a:solidFill>
                <a:latin typeface="Trebuchet MS"/>
                <a:cs typeface="Trebuchet MS"/>
              </a:rPr>
              <a:t>содержанию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09675" y="2638425"/>
            <a:ext cx="6296025" cy="39624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725" y="485711"/>
            <a:ext cx="8282305" cy="1519555"/>
            <a:chOff x="466725" y="485711"/>
            <a:chExt cx="8282305" cy="1519555"/>
          </a:xfrm>
        </p:grpSpPr>
        <p:sp>
          <p:nvSpPr>
            <p:cNvPr id="3" name="object 3"/>
            <p:cNvSpPr/>
            <p:nvPr/>
          </p:nvSpPr>
          <p:spPr>
            <a:xfrm>
              <a:off x="466725" y="504761"/>
              <a:ext cx="442912" cy="576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485711"/>
              <a:ext cx="1786001" cy="6048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2175" y="485711"/>
              <a:ext cx="1252537" cy="604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5625" y="485711"/>
              <a:ext cx="509587" cy="604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6125" y="485711"/>
              <a:ext cx="1709801" cy="6048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6775" y="485711"/>
              <a:ext cx="1766951" cy="604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5525" y="485711"/>
              <a:ext cx="642937" cy="6048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900" y="485711"/>
              <a:ext cx="1909826" cy="6048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00" y="790511"/>
              <a:ext cx="1671701" cy="6048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8350" y="790511"/>
              <a:ext cx="900112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9375" y="790511"/>
              <a:ext cx="1176337" cy="604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6625" y="790511"/>
              <a:ext cx="1595374" cy="6048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95825" y="790511"/>
              <a:ext cx="481012" cy="6048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0600" y="790511"/>
              <a:ext cx="2681351" cy="6048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" y="1095311"/>
              <a:ext cx="1814576" cy="6048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1225" y="1095311"/>
              <a:ext cx="1814576" cy="6048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7125" y="1095311"/>
              <a:ext cx="1671701" cy="6048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9675" y="1095311"/>
              <a:ext cx="900112" cy="604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0225" y="1095311"/>
              <a:ext cx="814387" cy="6048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05525" y="1095311"/>
              <a:ext cx="1347724" cy="6048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7075" y="1095311"/>
              <a:ext cx="481012" cy="6048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1850" y="1095311"/>
              <a:ext cx="1366774" cy="6048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0075" y="1095311"/>
              <a:ext cx="528637" cy="6048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800" y="1400111"/>
              <a:ext cx="1157287" cy="6048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6850" y="1400111"/>
              <a:ext cx="490537" cy="6048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1150" y="1400111"/>
              <a:ext cx="1452499" cy="6048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14625" y="1400111"/>
              <a:ext cx="1290574" cy="6048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76650" y="1400111"/>
              <a:ext cx="2557526" cy="6048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05500" y="1400111"/>
              <a:ext cx="1728851" cy="6048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58050" y="1400111"/>
              <a:ext cx="452437" cy="60483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6545" y="56896"/>
            <a:ext cx="2350302" cy="2324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1175" y="2495550"/>
            <a:ext cx="5838825" cy="39147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1916" y="274320"/>
            <a:ext cx="1600200" cy="19050"/>
          </a:xfrm>
          <a:custGeom>
            <a:avLst/>
            <a:gdLst/>
            <a:ahLst/>
            <a:cxnLst/>
            <a:rect l="l" t="t" r="r" b="b"/>
            <a:pathLst>
              <a:path w="1600200" h="19050">
                <a:moveTo>
                  <a:pt x="1600200" y="0"/>
                </a:moveTo>
                <a:lnTo>
                  <a:pt x="0" y="0"/>
                </a:lnTo>
                <a:lnTo>
                  <a:pt x="0" y="19050"/>
                </a:lnTo>
                <a:lnTo>
                  <a:pt x="1600200" y="19050"/>
                </a:lnTo>
                <a:lnTo>
                  <a:pt x="1600200" y="0"/>
                </a:lnTo>
                <a:close/>
              </a:path>
            </a:pathLst>
          </a:custGeom>
          <a:solidFill>
            <a:srgbClr val="6BA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8807" y="23431"/>
            <a:ext cx="8206105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82880" algn="r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94444"/>
              <a:buFont typeface="Wingdings"/>
              <a:buChar char=""/>
              <a:tabLst>
                <a:tab pos="182880" algn="l"/>
              </a:tabLst>
            </a:pPr>
            <a:r>
              <a:rPr sz="1800" b="1" spc="60" dirty="0">
                <a:solidFill>
                  <a:srgbClr val="6BA9DA"/>
                </a:solidFill>
                <a:latin typeface="Trebuchet MS"/>
                <a:cs typeface="Trebuchet MS"/>
              </a:rPr>
              <a:t>К</a:t>
            </a:r>
            <a:r>
              <a:rPr sz="1800" b="1" spc="-170" dirty="0">
                <a:solidFill>
                  <a:srgbClr val="6BA9DA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6BA9DA"/>
                </a:solidFill>
                <a:latin typeface="Trebuchet MS"/>
                <a:cs typeface="Trebuchet MS"/>
              </a:rPr>
              <a:t>содержанию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241300" marR="26162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15" dirty="0">
                <a:solidFill>
                  <a:srgbClr val="FFFFFF"/>
                </a:solidFill>
                <a:latin typeface="Trebuchet MS"/>
                <a:cs typeface="Trebuchet MS"/>
              </a:rPr>
              <a:t>Нарушение </a:t>
            </a:r>
            <a:r>
              <a:rPr sz="2000" b="1" spc="25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2000" spc="275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устойчивое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отклонение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нормального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положения тела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группа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состояний,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сопровождающихся  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устойчивым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изменением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положения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тела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стоянии,</a:t>
            </a:r>
            <a:r>
              <a:rPr sz="20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сидении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ходьбе.</a:t>
            </a:r>
            <a:r>
              <a:rPr sz="20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Является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широко</a:t>
            </a:r>
            <a:r>
              <a:rPr sz="20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распространенной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патологией.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419" y="52831"/>
            <a:ext cx="5655603" cy="23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75" y="0"/>
            <a:ext cx="8628380" cy="6007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2430" marR="12700" indent="-392430" algn="r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887094" indent="400685">
              <a:lnSpc>
                <a:spcPts val="195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Нарушения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осанки,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которые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чаще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всего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встречаются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дошкольников  приводят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тому,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спина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ребенка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становится:</a:t>
            </a:r>
            <a:endParaRPr sz="1800">
              <a:latin typeface="Trebuchet MS"/>
              <a:cs typeface="Trebuchet MS"/>
            </a:endParaRPr>
          </a:p>
          <a:p>
            <a:pPr marL="413384" indent="-400685">
              <a:lnSpc>
                <a:spcPts val="1820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вялой;</a:t>
            </a:r>
            <a:endParaRPr sz="1800">
              <a:latin typeface="Trebuchet MS"/>
              <a:cs typeface="Trebuchet MS"/>
            </a:endParaRPr>
          </a:p>
          <a:p>
            <a:pPr marL="413384" indent="-400685">
              <a:lnSpc>
                <a:spcPts val="1955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сутулой;</a:t>
            </a:r>
            <a:endParaRPr sz="1800">
              <a:latin typeface="Trebuchet MS"/>
              <a:cs typeface="Trebuchet MS"/>
            </a:endParaRPr>
          </a:p>
          <a:p>
            <a:pPr marL="413384" indent="-400685">
              <a:lnSpc>
                <a:spcPts val="1955"/>
              </a:lnSpc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плоской.</a:t>
            </a:r>
            <a:endParaRPr sz="1800">
              <a:latin typeface="Trebuchet MS"/>
              <a:cs typeface="Trebuchet MS"/>
            </a:endParaRPr>
          </a:p>
          <a:p>
            <a:pPr marL="12700" marR="52705" indent="400685">
              <a:lnSpc>
                <a:spcPts val="1950"/>
              </a:lnSpc>
              <a:spcBef>
                <a:spcPts val="135"/>
              </a:spcBef>
            </a:pP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Самый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распространенный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дефект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дошкольников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вялая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спина.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Под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этим  названием</a:t>
            </a:r>
            <a:r>
              <a:rPr sz="1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скрывается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неряшливая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неустойчивая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осанка.</a:t>
            </a:r>
            <a:r>
              <a:rPr sz="1800" spc="-3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Такое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нарушение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еще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закрепилось:</a:t>
            </a:r>
            <a:r>
              <a:rPr sz="18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если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малыш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попытается</a:t>
            </a:r>
            <a:r>
              <a:rPr sz="18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встать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прямо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примет 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правильную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форму,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но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если</a:t>
            </a:r>
            <a:r>
              <a:rPr sz="1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ребенок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расслабится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спина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опять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станет</a:t>
            </a:r>
            <a:r>
              <a:rPr sz="18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вялой.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1950"/>
              </a:lnSpc>
              <a:spcBef>
                <a:spcPts val="10"/>
              </a:spcBef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Главная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причина появления вялой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1800" spc="24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недостаточное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развитие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мускулатуры,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является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следствием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неполноценной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двигательной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активности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болезненности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ребенка.</a:t>
            </a:r>
            <a:endParaRPr sz="1800">
              <a:latin typeface="Trebuchet MS"/>
              <a:cs typeface="Trebuchet MS"/>
            </a:endParaRPr>
          </a:p>
          <a:p>
            <a:pPr marL="12700" marR="52705" indent="400685">
              <a:lnSpc>
                <a:spcPct val="93900"/>
              </a:lnSpc>
              <a:spcBef>
                <a:spcPts val="3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Сутулая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спина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также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частый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спутник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дошкольника.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Основная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причина 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возникновения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этого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нарушения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неправильное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положение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сидении 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столом.</a:t>
            </a:r>
            <a:endParaRPr sz="1800">
              <a:latin typeface="Trebuchet MS"/>
              <a:cs typeface="Trebuchet MS"/>
            </a:endParaRPr>
          </a:p>
          <a:p>
            <a:pPr marL="12700" marR="20955" indent="400685">
              <a:lnSpc>
                <a:spcPct val="89800"/>
              </a:lnSpc>
              <a:spcBef>
                <a:spcPts val="9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Главным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образом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плоская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спина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встречается</a:t>
            </a:r>
            <a:r>
              <a:rPr sz="1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ослабленных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отстающих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развитии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детей.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Однако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она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может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быть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бурно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растущего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ребенка.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Дети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 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таким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дефектом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плохо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переносят нагрузки,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быстро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устают.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плоской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спине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снижается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амортизирующая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функция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позвоночника,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служит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причиной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микроповреждений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головного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спинного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мозга,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результате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чего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малыша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часто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болит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голова,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он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постоянно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устает.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Кроме этого,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детей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подобным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нарушением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нередко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развивается</a:t>
            </a:r>
            <a:r>
              <a:rPr sz="18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сколиоз.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45" y="46609"/>
            <a:ext cx="4217202" cy="24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29" y="0"/>
            <a:ext cx="8548370" cy="5969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2430" marR="5080" indent="-392430" algn="r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392430" algn="l"/>
                <a:tab pos="3930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8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214629" indent="400050">
              <a:lnSpc>
                <a:spcPct val="100899"/>
              </a:lnSpc>
              <a:spcBef>
                <a:spcPts val="14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Поскольку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рост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формирование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оказывают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влияние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условия  окружающей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среды,</a:t>
            </a:r>
            <a:r>
              <a:rPr sz="18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родители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сотрудники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дошкольных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учреждений,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должны 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контролировать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позы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детей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сидении,</a:t>
            </a:r>
            <a:r>
              <a:rPr sz="1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стоянии,</a:t>
            </a:r>
            <a:r>
              <a:rPr sz="18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ходьбе.</a:t>
            </a:r>
            <a:endParaRPr sz="1800">
              <a:latin typeface="Trebuchet MS"/>
              <a:cs typeface="Trebuchet MS"/>
            </a:endParaRPr>
          </a:p>
          <a:p>
            <a:pPr marL="41275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Важное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значение</a:t>
            </a:r>
            <a:r>
              <a:rPr sz="18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имеют: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Своевременное </a:t>
            </a:r>
            <a:r>
              <a:rPr sz="18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правильное</a:t>
            </a:r>
            <a:r>
              <a:rPr sz="1800" b="1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питание;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55" dirty="0">
                <a:solidFill>
                  <a:srgbClr val="FFFFFF"/>
                </a:solidFill>
                <a:latin typeface="Trebuchet MS"/>
                <a:cs typeface="Trebuchet MS"/>
              </a:rPr>
              <a:t>Свежий</a:t>
            </a:r>
            <a:r>
              <a:rPr sz="1800" b="1" i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65" dirty="0">
                <a:solidFill>
                  <a:srgbClr val="FFFFFF"/>
                </a:solidFill>
                <a:latin typeface="Trebuchet MS"/>
                <a:cs typeface="Trebuchet MS"/>
              </a:rPr>
              <a:t>воздух;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ts val="2135"/>
              </a:lnSpc>
              <a:spcBef>
                <a:spcPts val="20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Подбор </a:t>
            </a:r>
            <a:r>
              <a:rPr sz="1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мебели </a:t>
            </a:r>
            <a:r>
              <a:rPr sz="1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соответствии</a:t>
            </a:r>
            <a:endParaRPr sz="1800">
              <a:latin typeface="Trebuchet MS"/>
              <a:cs typeface="Trebuchet MS"/>
            </a:endParaRPr>
          </a:p>
          <a:p>
            <a:pPr marL="527050">
              <a:lnSpc>
                <a:spcPts val="2135"/>
              </a:lnSpc>
            </a:pPr>
            <a:r>
              <a:rPr sz="1800" b="1" i="1" spc="-7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длиной</a:t>
            </a:r>
            <a:r>
              <a:rPr sz="1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тела;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dirty="0">
                <a:solidFill>
                  <a:srgbClr val="FFFFFF"/>
                </a:solidFill>
                <a:latin typeface="Trebuchet MS"/>
                <a:cs typeface="Trebuchet MS"/>
              </a:rPr>
              <a:t>Оптимальная</a:t>
            </a:r>
            <a:r>
              <a:rPr sz="18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освещённость;</a:t>
            </a:r>
            <a:endParaRPr sz="1800">
              <a:latin typeface="Trebuchet MS"/>
              <a:cs typeface="Trebuchet MS"/>
            </a:endParaRPr>
          </a:p>
          <a:p>
            <a:pPr marL="527050" marR="4299585" indent="-514984">
              <a:lnSpc>
                <a:spcPct val="100800"/>
              </a:lnSpc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20" dirty="0">
                <a:solidFill>
                  <a:srgbClr val="FFFFFF"/>
                </a:solidFill>
                <a:latin typeface="Trebuchet MS"/>
                <a:cs typeface="Trebuchet MS"/>
              </a:rPr>
              <a:t>Привычка </a:t>
            </a:r>
            <a:r>
              <a:rPr sz="1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правильно</a:t>
            </a:r>
            <a:r>
              <a:rPr sz="1800" b="1" i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переносить  </a:t>
            </a:r>
            <a:r>
              <a:rPr sz="1800" b="1" i="1" spc="65" dirty="0">
                <a:solidFill>
                  <a:srgbClr val="FFFFFF"/>
                </a:solidFill>
                <a:latin typeface="Trebuchet MS"/>
                <a:cs typeface="Trebuchet MS"/>
              </a:rPr>
              <a:t>тяжёлые</a:t>
            </a:r>
            <a:r>
              <a:rPr sz="1800" b="1" i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предметы;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20" dirty="0">
                <a:solidFill>
                  <a:srgbClr val="FFFFFF"/>
                </a:solidFill>
                <a:latin typeface="Trebuchet MS"/>
                <a:cs typeface="Trebuchet MS"/>
              </a:rPr>
              <a:t>Привычка </a:t>
            </a:r>
            <a:r>
              <a:rPr sz="1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правильно </a:t>
            </a:r>
            <a:r>
              <a:rPr sz="18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сидеть </a:t>
            </a:r>
            <a:r>
              <a:rPr sz="1800" b="1" i="1" spc="25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1800" b="1" i="1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столом;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ts val="2130"/>
              </a:lnSpc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Расслаблять </a:t>
            </a:r>
            <a:r>
              <a:rPr sz="1800" b="1" i="1" spc="30" dirty="0">
                <a:solidFill>
                  <a:srgbClr val="FFFFFF"/>
                </a:solidFill>
                <a:latin typeface="Trebuchet MS"/>
                <a:cs typeface="Trebuchet MS"/>
              </a:rPr>
              <a:t>мышцы</a:t>
            </a:r>
            <a:r>
              <a:rPr sz="1800" b="1" i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тела;</a:t>
            </a:r>
            <a:endParaRPr sz="1800">
              <a:latin typeface="Trebuchet MS"/>
              <a:cs typeface="Trebuchet MS"/>
            </a:endParaRPr>
          </a:p>
          <a:p>
            <a:pPr marL="527050" indent="-514984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8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Следить </a:t>
            </a:r>
            <a:r>
              <a:rPr sz="1800" b="1" i="1" spc="25" dirty="0">
                <a:solidFill>
                  <a:srgbClr val="FFFFFF"/>
                </a:solidFill>
                <a:latin typeface="Trebuchet MS"/>
                <a:cs typeface="Trebuchet MS"/>
              </a:rPr>
              <a:t>за </a:t>
            </a:r>
            <a:r>
              <a:rPr sz="1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собственной</a:t>
            </a:r>
            <a:r>
              <a:rPr sz="1800" b="1" i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походкой.</a:t>
            </a:r>
            <a:endParaRPr sz="1800">
              <a:latin typeface="Trebuchet MS"/>
              <a:cs typeface="Trebuchet MS"/>
            </a:endParaRPr>
          </a:p>
          <a:p>
            <a:pPr marL="12700" marR="217804" indent="342900">
              <a:lnSpc>
                <a:spcPct val="1008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Главным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действенным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средством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профилактики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дефектов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является  правильное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своевременно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начатое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физическое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воспитание.</a:t>
            </a:r>
            <a:endParaRPr sz="1800">
              <a:latin typeface="Trebuchet MS"/>
              <a:cs typeface="Trebuchet MS"/>
            </a:endParaRPr>
          </a:p>
          <a:p>
            <a:pPr marL="12700" marR="82550" indent="285750">
              <a:lnSpc>
                <a:spcPct val="997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Специальные упражнения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формирования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правильной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осанки должны 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входить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утреннюю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гимнастику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детей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уже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4-х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лет.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этого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же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возраста 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необходимо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воспитывать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навыки</a:t>
            </a: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правильной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осанки: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сидении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стуле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за 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столом.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0" y="1714500"/>
            <a:ext cx="3571875" cy="176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45" y="55752"/>
            <a:ext cx="3579027" cy="23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75" y="0"/>
            <a:ext cx="8620125" cy="678878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7073900" indent="-393700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Font typeface="Wingdings"/>
              <a:buChar char=""/>
              <a:tabLst>
                <a:tab pos="7073900" algn="l"/>
                <a:tab pos="7074534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6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  <a:p>
            <a:pPr marL="12700" marR="2451735" indent="400685">
              <a:lnSpc>
                <a:spcPct val="103099"/>
              </a:lnSpc>
              <a:spcBef>
                <a:spcPts val="925"/>
              </a:spcBef>
            </a:pP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Нарушения </a:t>
            </a: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осанки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детей </a:t>
            </a: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дошкольного </a:t>
            </a:r>
            <a:r>
              <a:rPr sz="1850" spc="-10" dirty="0">
                <a:solidFill>
                  <a:srgbClr val="FFFFFF"/>
                </a:solidFill>
                <a:latin typeface="Trebuchet MS"/>
                <a:cs typeface="Trebuchet MS"/>
              </a:rPr>
              <a:t>возраста 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младенцев </a:t>
            </a:r>
            <a:r>
              <a:rPr sz="1850" spc="35" dirty="0">
                <a:solidFill>
                  <a:srgbClr val="FFFFFF"/>
                </a:solidFill>
                <a:latin typeface="Trebuchet MS"/>
                <a:cs typeface="Trebuchet MS"/>
              </a:rPr>
              <a:t>могут </a:t>
            </a:r>
            <a:r>
              <a:rPr sz="1850" spc="85" dirty="0">
                <a:solidFill>
                  <a:srgbClr val="FFFFFF"/>
                </a:solidFill>
                <a:latin typeface="Trebuchet MS"/>
                <a:cs typeface="Trebuchet MS"/>
              </a:rPr>
              <a:t>быть </a:t>
            </a: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врожденными </a:t>
            </a:r>
            <a:r>
              <a:rPr sz="1850" spc="35" dirty="0">
                <a:solidFill>
                  <a:srgbClr val="FFFFFF"/>
                </a:solidFill>
                <a:latin typeface="Trebuchet MS"/>
                <a:cs typeface="Trebuchet MS"/>
              </a:rPr>
              <a:t>или  </a:t>
            </a:r>
            <a:r>
              <a:rPr sz="1850" spc="30" dirty="0">
                <a:solidFill>
                  <a:srgbClr val="FFFFFF"/>
                </a:solidFill>
                <a:latin typeface="Trebuchet MS"/>
                <a:cs typeface="Trebuchet MS"/>
              </a:rPr>
              <a:t>приобретенными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родах.</a:t>
            </a:r>
            <a:endParaRPr sz="1850">
              <a:latin typeface="Trebuchet MS"/>
              <a:cs typeface="Trebuchet MS"/>
            </a:endParaRPr>
          </a:p>
          <a:p>
            <a:pPr marL="12700" marR="3056890" indent="400685">
              <a:lnSpc>
                <a:spcPct val="101600"/>
              </a:lnSpc>
              <a:spcBef>
                <a:spcPts val="70"/>
              </a:spcBef>
              <a:tabLst>
                <a:tab pos="4598670" algn="l"/>
              </a:tabLst>
            </a:pPr>
            <a:r>
              <a:rPr sz="1850" spc="9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50" spc="13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50" spc="-2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50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850" spc="6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8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50" spc="-2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50" spc="6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50" spc="-12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50" spc="13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50" spc="-35" dirty="0">
                <a:solidFill>
                  <a:srgbClr val="FFFFFF"/>
                </a:solidFill>
                <a:latin typeface="Trebuchet MS"/>
                <a:cs typeface="Trebuchet MS"/>
              </a:rPr>
              <a:t>ся</a:t>
            </a:r>
            <a:r>
              <a:rPr sz="18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3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50" spc="-1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50" spc="-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50" spc="150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850" spc="-35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50" spc="13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50" spc="-5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1850" spc="-50" dirty="0">
                <a:solidFill>
                  <a:srgbClr val="FFFFFF"/>
                </a:solidFill>
                <a:latin typeface="Trebuchet MS"/>
                <a:cs typeface="Trebuchet MS"/>
              </a:rPr>
              <a:t>ах</a:t>
            </a:r>
            <a:r>
              <a:rPr sz="1850" spc="-120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1850" spc="35" dirty="0">
                <a:solidFill>
                  <a:srgbClr val="FFFFFF"/>
                </a:solidFill>
                <a:latin typeface="Trebuchet MS"/>
                <a:cs typeface="Trebuchet MS"/>
              </a:rPr>
              <a:t>нарушении </a:t>
            </a:r>
            <a:r>
              <a:rPr sz="1850" spc="-40" dirty="0">
                <a:solidFill>
                  <a:srgbClr val="FFFFFF"/>
                </a:solidFill>
                <a:latin typeface="Trebuchet MS"/>
                <a:cs typeface="Trebuchet MS"/>
              </a:rPr>
              <a:t>процесса </a:t>
            </a: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формирования</a:t>
            </a:r>
            <a:r>
              <a:rPr sz="185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Trebuchet MS"/>
                <a:cs typeface="Trebuchet MS"/>
              </a:rPr>
              <a:t>скелета,</a:t>
            </a:r>
            <a:endParaRPr sz="1850">
              <a:latin typeface="Trebuchet MS"/>
              <a:cs typeface="Trebuchet MS"/>
            </a:endParaRPr>
          </a:p>
          <a:p>
            <a:pPr marL="12700" marR="3131185">
              <a:lnSpc>
                <a:spcPts val="2330"/>
              </a:lnSpc>
              <a:spcBef>
                <a:spcPts val="20"/>
              </a:spcBef>
            </a:pP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врожденном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подвывихе 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шейных </a:t>
            </a: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позвонков,  недостаточном </a:t>
            </a:r>
            <a:r>
              <a:rPr sz="1850" spc="30" dirty="0">
                <a:solidFill>
                  <a:srgbClr val="FFFFFF"/>
                </a:solidFill>
                <a:latin typeface="Trebuchet MS"/>
                <a:cs typeface="Trebuchet MS"/>
              </a:rPr>
              <a:t>развитии</a:t>
            </a:r>
            <a:r>
              <a:rPr sz="185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соединительнотканных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ts val="2155"/>
              </a:lnSpc>
            </a:pP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образований 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50" spc="-50" dirty="0">
                <a:solidFill>
                  <a:srgbClr val="FFFFFF"/>
                </a:solidFill>
                <a:latin typeface="Trebuchet MS"/>
                <a:cs typeface="Trebuchet MS"/>
              </a:rPr>
              <a:t>прочее. </a:t>
            </a: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Коррекция осанки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у </a:t>
            </a:r>
            <a:r>
              <a:rPr sz="1850" spc="40" dirty="0">
                <a:solidFill>
                  <a:srgbClr val="FFFFFF"/>
                </a:solidFill>
                <a:latin typeface="Trebuchet MS"/>
                <a:cs typeface="Trebuchet MS"/>
              </a:rPr>
              <a:t>таких</a:t>
            </a:r>
            <a:r>
              <a:rPr sz="1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детей</a:t>
            </a:r>
            <a:endParaRPr sz="1850">
              <a:latin typeface="Trebuchet MS"/>
              <a:cs typeface="Trebuchet MS"/>
            </a:endParaRPr>
          </a:p>
          <a:p>
            <a:pPr marL="12700" marR="3068955">
              <a:lnSpc>
                <a:spcPct val="101400"/>
              </a:lnSpc>
              <a:spcBef>
                <a:spcPts val="80"/>
              </a:spcBef>
            </a:pP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является </a:t>
            </a:r>
            <a:r>
              <a:rPr sz="1850" spc="-45" dirty="0">
                <a:solidFill>
                  <a:srgbClr val="FFFFFF"/>
                </a:solidFill>
                <a:latin typeface="Trebuchet MS"/>
                <a:cs typeface="Trebuchet MS"/>
              </a:rPr>
              <a:t>более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сложной 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всегда </a:t>
            </a: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оканчивается  </a:t>
            </a:r>
            <a:r>
              <a:rPr sz="1850" spc="-20" dirty="0">
                <a:solidFill>
                  <a:srgbClr val="FFFFFF"/>
                </a:solidFill>
                <a:latin typeface="Trebuchet MS"/>
                <a:cs typeface="Trebuchet MS"/>
              </a:rPr>
              <a:t>успешно.</a:t>
            </a:r>
            <a:endParaRPr sz="1850">
              <a:latin typeface="Trebuchet MS"/>
              <a:cs typeface="Trebuchet MS"/>
            </a:endParaRPr>
          </a:p>
          <a:p>
            <a:pPr marL="12700" indent="400685">
              <a:lnSpc>
                <a:spcPct val="100000"/>
              </a:lnSpc>
              <a:spcBef>
                <a:spcPts val="30"/>
              </a:spcBef>
            </a:pPr>
            <a:r>
              <a:rPr sz="1850" spc="9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50" spc="-20" dirty="0">
                <a:solidFill>
                  <a:srgbClr val="FFFFFF"/>
                </a:solidFill>
                <a:latin typeface="Trebuchet MS"/>
                <a:cs typeface="Trebuchet MS"/>
              </a:rPr>
              <a:t>основе 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приобретенного </a:t>
            </a:r>
            <a:r>
              <a:rPr sz="1850" spc="30" dirty="0">
                <a:solidFill>
                  <a:srgbClr val="FFFFFF"/>
                </a:solidFill>
                <a:latin typeface="Trebuchet MS"/>
                <a:cs typeface="Trebuchet MS"/>
              </a:rPr>
              <a:t>нарушения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осанки</a:t>
            </a:r>
            <a:r>
              <a:rPr sz="18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endParaRPr sz="1850">
              <a:latin typeface="Trebuchet MS"/>
              <a:cs typeface="Trebuchet MS"/>
            </a:endParaRPr>
          </a:p>
          <a:p>
            <a:pPr marL="12700" marR="2697480">
              <a:lnSpc>
                <a:spcPct val="101600"/>
              </a:lnSpc>
              <a:spcBef>
                <a:spcPts val="75"/>
              </a:spcBef>
            </a:pP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ребенка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лежит длительное </a:t>
            </a: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неправильное </a:t>
            </a:r>
            <a:r>
              <a:rPr sz="1850" spc="-10" dirty="0">
                <a:solidFill>
                  <a:srgbClr val="FFFFFF"/>
                </a:solidFill>
                <a:latin typeface="Trebuchet MS"/>
                <a:cs typeface="Trebuchet MS"/>
              </a:rPr>
              <a:t>положение  </a:t>
            </a:r>
            <a:r>
              <a:rPr sz="1850" spc="-35" dirty="0">
                <a:solidFill>
                  <a:srgbClr val="FFFFFF"/>
                </a:solidFill>
                <a:latin typeface="Trebuchet MS"/>
                <a:cs typeface="Trebuchet MS"/>
              </a:rPr>
              <a:t>тела. </a:t>
            </a:r>
            <a:r>
              <a:rPr sz="1850" spc="85" dirty="0">
                <a:solidFill>
                  <a:srgbClr val="FFFFFF"/>
                </a:solidFill>
                <a:latin typeface="Trebuchet MS"/>
                <a:cs typeface="Trebuchet MS"/>
              </a:rPr>
              <a:t>К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числу предрасполагающих факторов</a:t>
            </a: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относят:</a:t>
            </a:r>
            <a:endParaRPr sz="1850">
              <a:latin typeface="Trebuchet MS"/>
              <a:cs typeface="Trebuchet MS"/>
            </a:endParaRPr>
          </a:p>
          <a:p>
            <a:pPr marL="413384" marR="2786380" indent="-400685">
              <a:lnSpc>
                <a:spcPts val="1800"/>
              </a:lnSpc>
              <a:spcBef>
                <a:spcPts val="51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несоответствие </a:t>
            </a:r>
            <a:r>
              <a:rPr sz="1850" spc="-20" dirty="0">
                <a:solidFill>
                  <a:srgbClr val="FFFFFF"/>
                </a:solidFill>
                <a:latin typeface="Trebuchet MS"/>
                <a:cs typeface="Trebuchet MS"/>
              </a:rPr>
              <a:t>размеров </a:t>
            </a:r>
            <a:r>
              <a:rPr sz="1850" dirty="0">
                <a:solidFill>
                  <a:srgbClr val="FFFFFF"/>
                </a:solidFill>
                <a:latin typeface="Trebuchet MS"/>
                <a:cs typeface="Trebuchet MS"/>
              </a:rPr>
              <a:t>столов </a:t>
            </a:r>
            <a:r>
              <a:rPr sz="1850" spc="4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стульев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росту  </a:t>
            </a:r>
            <a:r>
              <a:rPr sz="1850" spc="-25" dirty="0">
                <a:solidFill>
                  <a:srgbClr val="FFFFFF"/>
                </a:solidFill>
                <a:latin typeface="Trebuchet MS"/>
                <a:cs typeface="Trebuchet MS"/>
              </a:rPr>
              <a:t>ребенка;</a:t>
            </a:r>
            <a:endParaRPr sz="1850">
              <a:latin typeface="Trebuchet MS"/>
              <a:cs typeface="Trebuchet MS"/>
            </a:endParaRPr>
          </a:p>
          <a:p>
            <a:pPr marL="413384" indent="-40068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астению;</a:t>
            </a:r>
            <a:endParaRPr sz="1850">
              <a:latin typeface="Trebuchet MS"/>
              <a:cs typeface="Trebuchet MS"/>
            </a:endParaRPr>
          </a:p>
          <a:p>
            <a:pPr marL="413384" indent="-40068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60" dirty="0">
                <a:solidFill>
                  <a:srgbClr val="FFFFFF"/>
                </a:solidFill>
                <a:latin typeface="Trebuchet MS"/>
                <a:cs typeface="Trebuchet MS"/>
              </a:rPr>
              <a:t>низкую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физическую</a:t>
            </a:r>
            <a:r>
              <a:rPr sz="18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активность;</a:t>
            </a:r>
            <a:endParaRPr sz="1850">
              <a:latin typeface="Trebuchet MS"/>
              <a:cs typeface="Trebuchet MS"/>
            </a:endParaRPr>
          </a:p>
          <a:p>
            <a:pPr marL="413384" indent="-40068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20" dirty="0">
                <a:solidFill>
                  <a:srgbClr val="FFFFFF"/>
                </a:solidFill>
                <a:latin typeface="Trebuchet MS"/>
                <a:cs typeface="Trebuchet MS"/>
              </a:rPr>
              <a:t>слишком 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ранние </a:t>
            </a:r>
            <a:r>
              <a:rPr sz="1850" spc="65" dirty="0">
                <a:solidFill>
                  <a:srgbClr val="FFFFFF"/>
                </a:solidFill>
                <a:latin typeface="Trebuchet MS"/>
                <a:cs typeface="Trebuchet MS"/>
              </a:rPr>
              <a:t>попытки </a:t>
            </a:r>
            <a:r>
              <a:rPr sz="1850" spc="10" dirty="0">
                <a:solidFill>
                  <a:srgbClr val="FFFFFF"/>
                </a:solidFill>
                <a:latin typeface="Trebuchet MS"/>
                <a:cs typeface="Trebuchet MS"/>
              </a:rPr>
              <a:t>посадить</a:t>
            </a:r>
            <a:r>
              <a:rPr sz="18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Trebuchet MS"/>
                <a:cs typeface="Trebuchet MS"/>
              </a:rPr>
              <a:t>младенца;</a:t>
            </a:r>
            <a:endParaRPr sz="1850">
              <a:latin typeface="Trebuchet MS"/>
              <a:cs typeface="Trebuchet MS"/>
            </a:endParaRPr>
          </a:p>
          <a:p>
            <a:pPr marL="413384" marR="2591435" indent="-400685">
              <a:lnSpc>
                <a:spcPts val="1800"/>
              </a:lnSpc>
              <a:spcBef>
                <a:spcPts val="51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постоянное 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ношение </a:t>
            </a:r>
            <a:r>
              <a:rPr sz="1850" spc="-10" dirty="0">
                <a:solidFill>
                  <a:srgbClr val="FFFFFF"/>
                </a:solidFill>
                <a:latin typeface="Trebuchet MS"/>
                <a:cs typeface="Trebuchet MS"/>
              </a:rPr>
              <a:t>младенца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одной </a:t>
            </a:r>
            <a:r>
              <a:rPr sz="1850" spc="15" dirty="0">
                <a:solidFill>
                  <a:srgbClr val="FFFFFF"/>
                </a:solidFill>
                <a:latin typeface="Trebuchet MS"/>
                <a:cs typeface="Trebuchet MS"/>
              </a:rPr>
              <a:t>руке </a:t>
            </a:r>
            <a:r>
              <a:rPr sz="1850" spc="35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18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в  </a:t>
            </a:r>
            <a:r>
              <a:rPr sz="1850" spc="-15" dirty="0">
                <a:solidFill>
                  <a:srgbClr val="FFFFFF"/>
                </a:solidFill>
                <a:latin typeface="Trebuchet MS"/>
                <a:cs typeface="Trebuchet MS"/>
              </a:rPr>
              <a:t>одном</a:t>
            </a:r>
            <a:r>
              <a:rPr sz="18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Trebuchet MS"/>
                <a:cs typeface="Trebuchet MS"/>
              </a:rPr>
              <a:t>положении;</a:t>
            </a:r>
            <a:endParaRPr sz="1850">
              <a:latin typeface="Trebuchet MS"/>
              <a:cs typeface="Trebuchet MS"/>
            </a:endParaRPr>
          </a:p>
          <a:p>
            <a:pPr marL="413384" indent="-40068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-20" dirty="0">
                <a:solidFill>
                  <a:srgbClr val="FFFFFF"/>
                </a:solidFill>
                <a:latin typeface="Trebuchet MS"/>
                <a:cs typeface="Trebuchet MS"/>
              </a:rPr>
              <a:t>ожирение;</a:t>
            </a:r>
            <a:endParaRPr sz="1850">
              <a:latin typeface="Trebuchet MS"/>
              <a:cs typeface="Trebuchet MS"/>
            </a:endParaRPr>
          </a:p>
          <a:p>
            <a:pPr marL="413384" indent="-40068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12750" algn="l"/>
                <a:tab pos="413384" algn="l"/>
              </a:tabLst>
            </a:pPr>
            <a:r>
              <a:rPr sz="1850" spc="5" dirty="0">
                <a:solidFill>
                  <a:srgbClr val="FFFFFF"/>
                </a:solidFill>
                <a:latin typeface="Trebuchet MS"/>
                <a:cs typeface="Trebuchet MS"/>
              </a:rPr>
              <a:t>недостаточность</a:t>
            </a:r>
            <a:r>
              <a:rPr sz="185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Trebuchet MS"/>
                <a:cs typeface="Trebuchet MS"/>
              </a:rPr>
              <a:t>питания.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1825" y="4791073"/>
            <a:ext cx="192405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1825" y="2781300"/>
            <a:ext cx="1924050" cy="193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1825" y="428625"/>
            <a:ext cx="192405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400050">
              <a:lnSpc>
                <a:spcPct val="113900"/>
              </a:lnSpc>
              <a:spcBef>
                <a:spcPts val="120"/>
              </a:spcBef>
            </a:pPr>
            <a:r>
              <a:rPr spc="20" dirty="0"/>
              <a:t>Основным </a:t>
            </a:r>
            <a:r>
              <a:rPr spc="5" dirty="0"/>
              <a:t>диагностическим </a:t>
            </a:r>
            <a:r>
              <a:rPr spc="25" dirty="0"/>
              <a:t>признаком </a:t>
            </a:r>
            <a:r>
              <a:rPr spc="-5" dirty="0"/>
              <a:t>того, </a:t>
            </a:r>
            <a:r>
              <a:rPr spc="40" dirty="0"/>
              <a:t>что </a:t>
            </a:r>
            <a:r>
              <a:rPr spc="-10" dirty="0"/>
              <a:t>формирование </a:t>
            </a:r>
            <a:r>
              <a:rPr spc="10" dirty="0"/>
              <a:t>осанки  </a:t>
            </a:r>
            <a:r>
              <a:rPr spc="-5" dirty="0"/>
              <a:t>проходит </a:t>
            </a:r>
            <a:r>
              <a:rPr dirty="0"/>
              <a:t>неправильно, является </a:t>
            </a:r>
            <a:r>
              <a:rPr spc="40" dirty="0"/>
              <a:t>внешний </a:t>
            </a:r>
            <a:r>
              <a:rPr spc="20" dirty="0"/>
              <a:t>вид </a:t>
            </a:r>
            <a:r>
              <a:rPr spc="5" dirty="0"/>
              <a:t>малыша. </a:t>
            </a:r>
            <a:r>
              <a:rPr spc="55" dirty="0"/>
              <a:t>У </a:t>
            </a:r>
            <a:r>
              <a:rPr spc="35" dirty="0"/>
              <a:t>таких </a:t>
            </a:r>
            <a:r>
              <a:rPr spc="-15" dirty="0"/>
              <a:t>детей  </a:t>
            </a:r>
            <a:r>
              <a:rPr spc="-10" dirty="0"/>
              <a:t>может </a:t>
            </a:r>
            <a:r>
              <a:rPr dirty="0"/>
              <a:t>отмечаться </a:t>
            </a:r>
            <a:r>
              <a:rPr spc="30" dirty="0"/>
              <a:t>выпирание </a:t>
            </a:r>
            <a:r>
              <a:rPr spc="50" dirty="0"/>
              <a:t>той </a:t>
            </a:r>
            <a:r>
              <a:rPr spc="35" dirty="0"/>
              <a:t>или </a:t>
            </a:r>
            <a:r>
              <a:rPr spc="40" dirty="0"/>
              <a:t>иной </a:t>
            </a:r>
            <a:r>
              <a:rPr spc="5" dirty="0"/>
              <a:t>части </a:t>
            </a:r>
            <a:r>
              <a:rPr spc="-35" dirty="0"/>
              <a:t>тела, </a:t>
            </a:r>
            <a:r>
              <a:rPr spc="5" dirty="0"/>
              <a:t>уплощение </a:t>
            </a:r>
            <a:r>
              <a:rPr spc="-20" dirty="0"/>
              <a:t>ягодиц,  </a:t>
            </a:r>
            <a:r>
              <a:rPr spc="25" dirty="0"/>
              <a:t>выпячивание </a:t>
            </a:r>
            <a:r>
              <a:rPr dirty="0"/>
              <a:t>живота, </a:t>
            </a:r>
            <a:r>
              <a:rPr spc="30" dirty="0"/>
              <a:t>крыловидность </a:t>
            </a:r>
            <a:r>
              <a:rPr spc="5" dirty="0"/>
              <a:t>лопаток, опущение</a:t>
            </a:r>
            <a:r>
              <a:rPr spc="-155" dirty="0"/>
              <a:t> </a:t>
            </a:r>
            <a:r>
              <a:rPr spc="-15" dirty="0"/>
              <a:t>плеч,сутулость.</a:t>
            </a: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35" dirty="0"/>
              <a:t>Такая </a:t>
            </a:r>
            <a:r>
              <a:rPr spc="25" dirty="0"/>
              <a:t>симптоматика </a:t>
            </a:r>
            <a:r>
              <a:rPr spc="5" dirty="0"/>
              <a:t>характерна </a:t>
            </a:r>
            <a:r>
              <a:rPr spc="25" dirty="0"/>
              <a:t>для </a:t>
            </a:r>
            <a:r>
              <a:rPr spc="20" dirty="0"/>
              <a:t>патологии сагиттального</a:t>
            </a:r>
            <a:r>
              <a:rPr spc="140" dirty="0"/>
              <a:t> </a:t>
            </a:r>
            <a:r>
              <a:rPr spc="10" dirty="0"/>
              <a:t>типа.</a:t>
            </a:r>
          </a:p>
        </p:txBody>
      </p:sp>
      <p:sp>
        <p:nvSpPr>
          <p:cNvPr id="3" name="object 3"/>
          <p:cNvSpPr/>
          <p:nvPr/>
        </p:nvSpPr>
        <p:spPr>
          <a:xfrm>
            <a:off x="116419" y="52831"/>
            <a:ext cx="1401865" cy="18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98691" y="0"/>
            <a:ext cx="1951989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5130" indent="-39306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Wingdings"/>
              <a:buChar char=""/>
              <a:tabLst>
                <a:tab pos="405130" algn="l"/>
                <a:tab pos="405765" algn="l"/>
              </a:tabLst>
            </a:pPr>
            <a:r>
              <a:rPr sz="1700" u="heavy" spc="-37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7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К</a:t>
            </a:r>
            <a:r>
              <a:rPr sz="1700" b="1" u="heavy" spc="-16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heavy" spc="-5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Trebuchet MS"/>
                <a:cs typeface="Trebuchet MS"/>
              </a:rPr>
              <a:t>содержанию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550" y="3286125"/>
            <a:ext cx="4762500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319405" indent="400050">
              <a:lnSpc>
                <a:spcPct val="112799"/>
              </a:lnSpc>
              <a:spcBef>
                <a:spcPts val="70"/>
              </a:spcBef>
            </a:pPr>
            <a:r>
              <a:rPr spc="50" dirty="0"/>
              <a:t>При </a:t>
            </a:r>
            <a:r>
              <a:rPr spc="-15" dirty="0"/>
              <a:t>сколиозе </a:t>
            </a:r>
            <a:r>
              <a:rPr spc="35" dirty="0"/>
              <a:t>или </a:t>
            </a:r>
            <a:r>
              <a:rPr spc="5" dirty="0"/>
              <a:t>сколиотической </a:t>
            </a:r>
            <a:r>
              <a:rPr spc="-15" dirty="0"/>
              <a:t>дуге </a:t>
            </a:r>
            <a:r>
              <a:rPr spc="10" dirty="0"/>
              <a:t>искривление </a:t>
            </a:r>
            <a:r>
              <a:rPr dirty="0"/>
              <a:t>проявляется </a:t>
            </a:r>
            <a:r>
              <a:rPr spc="25" dirty="0"/>
              <a:t>в  </a:t>
            </a:r>
            <a:r>
              <a:rPr spc="-15" dirty="0"/>
              <a:t>виде </a:t>
            </a:r>
            <a:r>
              <a:rPr spc="5" dirty="0"/>
              <a:t>асимметрии </a:t>
            </a:r>
            <a:r>
              <a:rPr spc="-35" dirty="0"/>
              <a:t>тела. </a:t>
            </a:r>
            <a:r>
              <a:rPr spc="15" dirty="0"/>
              <a:t>На </a:t>
            </a:r>
            <a:r>
              <a:rPr spc="5" dirty="0"/>
              <a:t>разном уровне </a:t>
            </a:r>
            <a:r>
              <a:rPr spc="35" dirty="0"/>
              <a:t>могут </a:t>
            </a:r>
            <a:r>
              <a:rPr spc="-5" dirty="0"/>
              <a:t>находиться </a:t>
            </a:r>
            <a:r>
              <a:rPr spc="-30" dirty="0"/>
              <a:t>соски, </a:t>
            </a:r>
            <a:r>
              <a:rPr spc="-25" dirty="0"/>
              <a:t>плечи,  </a:t>
            </a:r>
            <a:r>
              <a:rPr spc="-35" dirty="0"/>
              <a:t>Голова </a:t>
            </a:r>
            <a:r>
              <a:rPr spc="-5" dirty="0"/>
              <a:t>может </a:t>
            </a:r>
            <a:r>
              <a:rPr spc="85" dirty="0"/>
              <a:t>быть </a:t>
            </a:r>
            <a:r>
              <a:rPr spc="20" dirty="0"/>
              <a:t>постоянно </a:t>
            </a:r>
            <a:r>
              <a:rPr spc="10" dirty="0"/>
              <a:t>наклонена </a:t>
            </a:r>
            <a:r>
              <a:rPr spc="25" dirty="0"/>
              <a:t>в </a:t>
            </a:r>
            <a:r>
              <a:rPr dirty="0"/>
              <a:t>сторону. </a:t>
            </a:r>
            <a:r>
              <a:rPr spc="95" dirty="0"/>
              <a:t>В </a:t>
            </a:r>
            <a:r>
              <a:rPr spc="35" dirty="0"/>
              <a:t>некоторых</a:t>
            </a:r>
            <a:r>
              <a:rPr spc="-330" dirty="0"/>
              <a:t> </a:t>
            </a:r>
            <a:r>
              <a:rPr spc="-20" dirty="0"/>
              <a:t>случаях  </a:t>
            </a:r>
            <a:r>
              <a:rPr spc="-15" dirty="0"/>
              <a:t>отмечается </a:t>
            </a:r>
            <a:r>
              <a:rPr spc="35" dirty="0"/>
              <a:t>атония </a:t>
            </a:r>
            <a:r>
              <a:rPr spc="30" dirty="0"/>
              <a:t>мышц, </a:t>
            </a:r>
            <a:r>
              <a:rPr spc="-40" dirty="0"/>
              <a:t>слабое </a:t>
            </a:r>
            <a:r>
              <a:rPr spc="15" dirty="0"/>
              <a:t>развитие </a:t>
            </a:r>
            <a:r>
              <a:rPr dirty="0"/>
              <a:t>скелетной</a:t>
            </a:r>
            <a:r>
              <a:rPr spc="-10" dirty="0"/>
              <a:t> </a:t>
            </a:r>
            <a:r>
              <a:rPr spc="10" dirty="0"/>
              <a:t>мускулатуры.</a:t>
            </a:r>
          </a:p>
          <a:p>
            <a:pPr marL="4966970" marR="5080">
              <a:lnSpc>
                <a:spcPct val="100299"/>
              </a:lnSpc>
              <a:spcBef>
                <a:spcPts val="175"/>
              </a:spcBef>
            </a:pPr>
            <a:r>
              <a:rPr sz="1800" spc="-5" dirty="0"/>
              <a:t>Косвенно </a:t>
            </a:r>
            <a:r>
              <a:rPr sz="1800" spc="35" dirty="0"/>
              <a:t>причины </a:t>
            </a:r>
            <a:r>
              <a:rPr sz="1800" dirty="0"/>
              <a:t>нарушения  осанки</a:t>
            </a:r>
            <a:r>
              <a:rPr sz="1800" spc="-180" dirty="0"/>
              <a:t> </a:t>
            </a:r>
            <a:r>
              <a:rPr sz="1800" spc="10" dirty="0"/>
              <a:t>у</a:t>
            </a:r>
            <a:r>
              <a:rPr sz="1800" spc="-110" dirty="0"/>
              <a:t> </a:t>
            </a:r>
            <a:r>
              <a:rPr sz="1800" spc="-30" dirty="0"/>
              <a:t>детей</a:t>
            </a:r>
            <a:r>
              <a:rPr sz="1800" spc="-35" dirty="0"/>
              <a:t> </a:t>
            </a:r>
            <a:r>
              <a:rPr sz="1800" spc="25" dirty="0"/>
              <a:t>могут</a:t>
            </a:r>
            <a:r>
              <a:rPr sz="1800" spc="-120" dirty="0"/>
              <a:t> </a:t>
            </a:r>
            <a:r>
              <a:rPr sz="1800" spc="25" dirty="0"/>
              <a:t>влиять</a:t>
            </a:r>
            <a:r>
              <a:rPr sz="1800" spc="-130" dirty="0"/>
              <a:t> </a:t>
            </a:r>
            <a:r>
              <a:rPr sz="1800" spc="30" dirty="0"/>
              <a:t>и</a:t>
            </a:r>
            <a:r>
              <a:rPr sz="1800" spc="-114" dirty="0"/>
              <a:t> </a:t>
            </a:r>
            <a:r>
              <a:rPr sz="1800" spc="-10" dirty="0"/>
              <a:t>на  </a:t>
            </a:r>
            <a:r>
              <a:rPr sz="1800" spc="-35" dirty="0"/>
              <a:t>общее </a:t>
            </a:r>
            <a:r>
              <a:rPr sz="1800" spc="-10" dirty="0"/>
              <a:t>состояние </a:t>
            </a:r>
            <a:r>
              <a:rPr sz="1800" spc="-20" dirty="0"/>
              <a:t>здоровья. </a:t>
            </a:r>
            <a:r>
              <a:rPr sz="1800" spc="-85" dirty="0"/>
              <a:t>Так,  </a:t>
            </a:r>
            <a:r>
              <a:rPr sz="1800" spc="10" dirty="0"/>
              <a:t>признаком </a:t>
            </a:r>
            <a:r>
              <a:rPr sz="1800" spc="-15" dirty="0"/>
              <a:t>сколиоза </a:t>
            </a:r>
            <a:r>
              <a:rPr sz="1800" dirty="0"/>
              <a:t>или  искривленности </a:t>
            </a:r>
            <a:r>
              <a:rPr sz="1800" spc="20" dirty="0"/>
              <a:t>позвоночника </a:t>
            </a:r>
            <a:r>
              <a:rPr sz="1800" spc="10" dirty="0"/>
              <a:t>в  </a:t>
            </a:r>
            <a:r>
              <a:rPr sz="1800" spc="5" dirty="0"/>
              <a:t>сагиттальной </a:t>
            </a:r>
            <a:r>
              <a:rPr sz="1800" dirty="0"/>
              <a:t>плоскости </a:t>
            </a:r>
            <a:r>
              <a:rPr sz="1800" spc="-5" dirty="0"/>
              <a:t>часто  </a:t>
            </a:r>
            <a:r>
              <a:rPr sz="1800" spc="15" dirty="0"/>
              <a:t>являются </a:t>
            </a:r>
            <a:r>
              <a:rPr sz="1800" dirty="0"/>
              <a:t>частые </a:t>
            </a:r>
            <a:r>
              <a:rPr sz="1800" spc="5" dirty="0"/>
              <a:t>бронхиты,  </a:t>
            </a:r>
            <a:r>
              <a:rPr sz="1800" spc="-15" dirty="0"/>
              <a:t>сниженная экскурсия</a:t>
            </a:r>
            <a:r>
              <a:rPr sz="1800" spc="-200" dirty="0"/>
              <a:t> </a:t>
            </a:r>
            <a:r>
              <a:rPr sz="1800" spc="-10" dirty="0"/>
              <a:t>грудной</a:t>
            </a:r>
            <a:endParaRPr sz="1800"/>
          </a:p>
          <a:p>
            <a:pPr marL="32384" marR="577850">
              <a:lnSpc>
                <a:spcPct val="100800"/>
              </a:lnSpc>
              <a:spcBef>
                <a:spcPts val="680"/>
              </a:spcBef>
            </a:pPr>
            <a:r>
              <a:rPr sz="1800" spc="-15" dirty="0"/>
              <a:t>клетки,</a:t>
            </a:r>
            <a:r>
              <a:rPr sz="1800" spc="-165" dirty="0"/>
              <a:t> </a:t>
            </a:r>
            <a:r>
              <a:rPr sz="1800" spc="-5" dirty="0"/>
              <a:t>боли</a:t>
            </a:r>
            <a:r>
              <a:rPr sz="1800" spc="-105" dirty="0"/>
              <a:t> </a:t>
            </a:r>
            <a:r>
              <a:rPr sz="1800" spc="10" dirty="0"/>
              <a:t>в</a:t>
            </a:r>
            <a:r>
              <a:rPr sz="1800" spc="-50" dirty="0"/>
              <a:t> </a:t>
            </a:r>
            <a:r>
              <a:rPr sz="1800" spc="-30" dirty="0"/>
              <a:t>спине,</a:t>
            </a:r>
            <a:r>
              <a:rPr sz="1800" spc="-315" dirty="0"/>
              <a:t> </a:t>
            </a:r>
            <a:r>
              <a:rPr sz="1800" spc="-5" dirty="0"/>
              <a:t>опущение</a:t>
            </a:r>
            <a:r>
              <a:rPr sz="1800" spc="-65" dirty="0"/>
              <a:t> </a:t>
            </a:r>
            <a:r>
              <a:rPr sz="1800" spc="10" dirty="0"/>
              <a:t>внутренних</a:t>
            </a:r>
            <a:r>
              <a:rPr sz="1800" spc="-50" dirty="0"/>
              <a:t> </a:t>
            </a:r>
            <a:r>
              <a:rPr sz="1800" spc="-10" dirty="0"/>
              <a:t>органов,</a:t>
            </a:r>
            <a:r>
              <a:rPr sz="1800" spc="-315" dirty="0"/>
              <a:t> </a:t>
            </a:r>
            <a:r>
              <a:rPr sz="1800" spc="-20" dirty="0"/>
              <a:t>хронические</a:t>
            </a:r>
            <a:r>
              <a:rPr sz="1800" spc="-190" dirty="0"/>
              <a:t> </a:t>
            </a:r>
            <a:r>
              <a:rPr sz="1800" dirty="0"/>
              <a:t>запоры,  </a:t>
            </a:r>
            <a:r>
              <a:rPr sz="1800" spc="10" dirty="0"/>
              <a:t>головные </a:t>
            </a:r>
            <a:r>
              <a:rPr sz="1800" spc="-35" dirty="0"/>
              <a:t>боли, </a:t>
            </a:r>
            <a:r>
              <a:rPr sz="1800" spc="-5" dirty="0"/>
              <a:t>боли </a:t>
            </a:r>
            <a:r>
              <a:rPr sz="1800" spc="10" dirty="0"/>
              <a:t>в </a:t>
            </a:r>
            <a:r>
              <a:rPr sz="1800" spc="-30" dirty="0"/>
              <a:t>спине. </a:t>
            </a:r>
            <a:r>
              <a:rPr sz="1800" dirty="0"/>
              <a:t>Часто </a:t>
            </a:r>
            <a:r>
              <a:rPr sz="1800" spc="-5" dirty="0"/>
              <a:t>на </a:t>
            </a:r>
            <a:r>
              <a:rPr sz="1800" spc="-65" dirty="0"/>
              <a:t>фоне </a:t>
            </a:r>
            <a:r>
              <a:rPr sz="1800" dirty="0"/>
              <a:t>неправильного </a:t>
            </a:r>
            <a:r>
              <a:rPr sz="1800" spc="15" dirty="0"/>
              <a:t>развития  </a:t>
            </a:r>
            <a:r>
              <a:rPr sz="1800" spc="20" dirty="0"/>
              <a:t>позвоночника</a:t>
            </a:r>
            <a:r>
              <a:rPr sz="1800" spc="-210" dirty="0"/>
              <a:t> </a:t>
            </a:r>
            <a:r>
              <a:rPr sz="1800" spc="-35" dirty="0"/>
              <a:t>формируется</a:t>
            </a:r>
            <a:r>
              <a:rPr sz="1800" spc="-60" dirty="0"/>
              <a:t> </a:t>
            </a:r>
            <a:r>
              <a:rPr sz="1800" spc="-25" dirty="0"/>
              <a:t>остеохондроз,</a:t>
            </a:r>
            <a:r>
              <a:rPr sz="1800" spc="-320" dirty="0"/>
              <a:t> </a:t>
            </a:r>
            <a:r>
              <a:rPr sz="1800" spc="5" dirty="0"/>
              <a:t>межпозвоночные</a:t>
            </a:r>
            <a:r>
              <a:rPr sz="1800" spc="-225" dirty="0"/>
              <a:t> </a:t>
            </a:r>
            <a:r>
              <a:rPr sz="1800" spc="-10" dirty="0"/>
              <a:t>грыжи.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1441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Правильная осанка ребенка дошкольного возраста выглядит примерно  так:</vt:lpstr>
      <vt:lpstr>Слайд 5</vt:lpstr>
      <vt:lpstr>Слайд 6</vt:lpstr>
      <vt:lpstr>Слайд 7</vt:lpstr>
      <vt:lpstr>Слайд 8</vt:lpstr>
      <vt:lpstr>Основным диагностическим признаком того, что формирование осанки  проходит неправильно, является внешний вид малыша. У таких детей  может отмечаться выпирание той или иной части тела, уплощение ягодиц,  выпячивание живота, крыловидность лопаток, опущение плеч,сутулость. Такая симптоматика характерна для патологии сагиттального типа.</vt:lpstr>
      <vt:lpstr>Слайд 10</vt:lpstr>
      <vt:lpstr>Слайд 11</vt:lpstr>
      <vt:lpstr>Слайд 12</vt:lpstr>
      <vt:lpstr>Одной из разновидностей лечебной гимнастики является корригирующая  гимнастика, которая проводится с целью укрепления мышц, суставов и связок и,  как следствие, исправления некоторых дефектов опорно-двигательного аппарата  и лечения их начальных форм: нарушения осанки, искривления позвоночника,  плоскостопия. Корригирующая гимнастика – это комплекс специальных упражнений,  направленных на формирование правильной осанки и устранение деформаций  опорно-двигательного аппарата.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Артём</cp:lastModifiedBy>
  <cp:revision>2</cp:revision>
  <dcterms:created xsi:type="dcterms:W3CDTF">2020-10-27T13:14:24Z</dcterms:created>
  <dcterms:modified xsi:type="dcterms:W3CDTF">2020-10-28T06:47:07Z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2018-02-25T00:00:00Z</vt:filetime>
  </property>
  <property fmtid="{D5CDD505-2E9C-101B-9397-08002B2CF9AE}" pid="3" name="LastSaved">
    <vt:filetime>2020-10-27T00:00:00Z</vt:filetime>
  </property>
</Properties>
</file>